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0" r:id="rId3"/>
    <p:sldId id="261" r:id="rId4"/>
    <p:sldId id="296" r:id="rId5"/>
    <p:sldId id="271" r:id="rId6"/>
    <p:sldId id="273" r:id="rId7"/>
    <p:sldId id="263" r:id="rId8"/>
    <p:sldId id="272" r:id="rId9"/>
    <p:sldId id="275" r:id="rId10"/>
    <p:sldId id="276" r:id="rId11"/>
    <p:sldId id="264" r:id="rId12"/>
    <p:sldId id="277" r:id="rId13"/>
    <p:sldId id="265" r:id="rId14"/>
    <p:sldId id="297" r:id="rId15"/>
    <p:sldId id="278" r:id="rId16"/>
    <p:sldId id="284" r:id="rId17"/>
    <p:sldId id="285" r:id="rId18"/>
    <p:sldId id="266" r:id="rId19"/>
    <p:sldId id="288" r:id="rId20"/>
    <p:sldId id="280" r:id="rId21"/>
    <p:sldId id="290" r:id="rId22"/>
    <p:sldId id="289" r:id="rId23"/>
    <p:sldId id="281" r:id="rId24"/>
    <p:sldId id="267" r:id="rId25"/>
    <p:sldId id="291" r:id="rId26"/>
    <p:sldId id="287" r:id="rId27"/>
    <p:sldId id="292" r:id="rId28"/>
    <p:sldId id="282" r:id="rId29"/>
    <p:sldId id="293" r:id="rId30"/>
    <p:sldId id="283" r:id="rId31"/>
    <p:sldId id="294" r:id="rId32"/>
    <p:sldId id="269" r:id="rId33"/>
    <p:sldId id="295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4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92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6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6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1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143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39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218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82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4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408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384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37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877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25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16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58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444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557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5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948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059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832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794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08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90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2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19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76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7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77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11.sv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llMacher/TaxonTableTool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VascoElbrecht/J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1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2.sv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6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24" Type="http://schemas.openxmlformats.org/officeDocument/2006/relationships/image" Target="../media/image7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6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llMacher/TaxonTableToo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7.png"/><Relationship Id="rId4" Type="http://schemas.openxmlformats.org/officeDocument/2006/relationships/image" Target="../media/image86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13" descr="/home/till/Pictures/Bilder_final/Dovrefjell_2019/Dovrejfell-2.jpgDovrejfell-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6270" y="-635"/>
            <a:ext cx="10285730" cy="68580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-720" y="-360"/>
            <a:ext cx="9468360" cy="6858000"/>
          </a:xfrm>
          <a:custGeom>
            <a:avLst/>
            <a:gdLst/>
            <a:ahLst/>
            <a:cxn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35" y="7661"/>
            <a:ext cx="8077680" cy="6858000"/>
          </a:xfrm>
          <a:custGeom>
            <a:avLst/>
            <a:gdLst/>
            <a:ahLst/>
            <a:cxnLst/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03225" y="3819525"/>
            <a:ext cx="5203825" cy="7302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US" altLang="en-US" sz="2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tutorial</a:t>
            </a:r>
            <a:endParaRPr lang="en-US" altLang="en-US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83" name="Picture 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40" y="513780"/>
            <a:ext cx="1447200" cy="564120"/>
          </a:xfrm>
          <a:prstGeom prst="rect">
            <a:avLst/>
          </a:prstGeom>
          <a:ln>
            <a:noFill/>
          </a:ln>
        </p:spPr>
      </p:pic>
      <p:pic>
        <p:nvPicPr>
          <p:cNvPr id="84" name="Grafik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12340" y="454660"/>
            <a:ext cx="1290955" cy="730250"/>
          </a:xfrm>
          <a:prstGeom prst="rect">
            <a:avLst/>
          </a:prstGeom>
          <a:ln>
            <a:noFill/>
          </a:ln>
        </p:spPr>
      </p:pic>
      <p:pic>
        <p:nvPicPr>
          <p:cNvPr id="4" name="Grafik 3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9C59E284-F4ED-443C-B628-BC95A4FBD88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5" y="1380130"/>
            <a:ext cx="1143995" cy="1143995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FF719D5-72C9-4FB8-9F2F-C3A77EAF82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11" y="1533649"/>
            <a:ext cx="1048611" cy="836955"/>
          </a:xfrm>
          <a:prstGeom prst="rect">
            <a:avLst/>
          </a:prstGeom>
        </p:spPr>
      </p:pic>
      <p:sp>
        <p:nvSpPr>
          <p:cNvPr id="10" name="TextShape 3">
            <a:extLst>
              <a:ext uri="{FF2B5EF4-FFF2-40B4-BE49-F238E27FC236}">
                <a16:creationId xmlns:a16="http://schemas.microsoft.com/office/drawing/2014/main" id="{BAFDD378-9691-44A3-A4CD-8AFA28D714D5}"/>
              </a:ext>
            </a:extLst>
          </p:cNvPr>
          <p:cNvSpPr txBox="1"/>
          <p:nvPr/>
        </p:nvSpPr>
        <p:spPr>
          <a:xfrm>
            <a:off x="403224" y="4764504"/>
            <a:ext cx="5203825" cy="131545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6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Version 1.0.3</a:t>
            </a:r>
          </a:p>
          <a:p>
            <a:pPr>
              <a:lnSpc>
                <a:spcPct val="150000"/>
              </a:lnSpc>
            </a:pP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altLang="en-US" sz="16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Till-Hendrik </a:t>
            </a:r>
            <a:r>
              <a:rPr lang="en-US" altLang="en-US" sz="16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Macher</a:t>
            </a: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2500DB-42B7-EA4D-9E15-00A0D208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788971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913471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merging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Reminder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version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press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B026E72-C3F8-4994-B7B2-8043F6AFA5CF}"/>
              </a:ext>
            </a:extLst>
          </p:cNvPr>
          <p:cNvSpPr/>
          <p:nvPr/>
        </p:nvSpPr>
        <p:spPr>
          <a:xfrm>
            <a:off x="7956264" y="3306171"/>
            <a:ext cx="373171" cy="2228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A56F0B-F912-45C8-8741-2D34824CB186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8EA2C47-27A1-43AF-9B1E-2C00A9F6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A98875BC-2FEC-4255-9517-94E5272D912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FADAF0E-57A8-4472-8744-A1F112C3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61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310253F-0D61-D243-B5E9-93CCC0A2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0" y="788971"/>
            <a:ext cx="4663301" cy="4940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E3B4A7-8F70-CC44-8CF6-1045201C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318" y="3979063"/>
            <a:ext cx="5097845" cy="1866816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lots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non-target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focus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just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arthropods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„all“,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large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„Arthropoda“,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arthropoda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lvl="1"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B981CF3-09A3-46E3-9AB3-02BFA4151D54}"/>
              </a:ext>
            </a:extLst>
          </p:cNvPr>
          <p:cNvSpPr/>
          <p:nvPr/>
        </p:nvSpPr>
        <p:spPr>
          <a:xfrm>
            <a:off x="7462177" y="4254619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A4D4CBB-5A07-42A7-82D5-373B27ED6F22}"/>
              </a:ext>
            </a:extLst>
          </p:cNvPr>
          <p:cNvSpPr/>
          <p:nvPr/>
        </p:nvSpPr>
        <p:spPr>
          <a:xfrm>
            <a:off x="8977481" y="5137233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779980" y="2936875"/>
            <a:ext cx="344845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74A56AB-C5A9-4578-91CE-1124E60BCD0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DCCCAEA8-EA9D-4E58-8A52-1E89E0A2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C384BF9C-27CD-4BF5-9A4B-293CD486AF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1" name="Grafik 2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596CC9C-E61F-4141-BA35-11A5237D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5688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BCC685-91D9-714D-810D-33619CC6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0" y="788971"/>
            <a:ext cx="4663301" cy="4940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632636-C8E0-374D-AD72-E95A4DF8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6" y="4796711"/>
            <a:ext cx="6057185" cy="1005739"/>
          </a:xfrm>
          <a:prstGeom prst="rect">
            <a:avLst/>
          </a:prstGeom>
        </p:spPr>
      </p:pic>
      <p:sp>
        <p:nvSpPr>
          <p:cNvPr id="21" name="Ellipse 17">
            <a:extLst>
              <a:ext uri="{FF2B5EF4-FFF2-40B4-BE49-F238E27FC236}">
                <a16:creationId xmlns:a16="http://schemas.microsoft.com/office/drawing/2014/main" id="{3EB47848-FF68-A54D-BE96-D6ECCA19676B}"/>
              </a:ext>
            </a:extLst>
          </p:cNvPr>
          <p:cNvSpPr/>
          <p:nvPr/>
        </p:nvSpPr>
        <p:spPr>
          <a:xfrm>
            <a:off x="7779980" y="2936875"/>
            <a:ext cx="344845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9887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Lastly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small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three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no_NC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b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TTT_cons_derep_arthropods_no_NC.xlsx</a:t>
            </a:r>
            <a:b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6676767-7CE9-4F05-BA67-559CFBCD5B3F}"/>
              </a:ext>
            </a:extLst>
          </p:cNvPr>
          <p:cNvSpPr/>
          <p:nvPr/>
        </p:nvSpPr>
        <p:spPr>
          <a:xfrm>
            <a:off x="8190035" y="5262197"/>
            <a:ext cx="1002323" cy="158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94E6C0-60CF-4261-933D-47E338423C8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7CF6E686-9791-4D51-86CF-F549704BA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236211B0-CA4F-4F39-B37B-A72FFC9543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9E54A6DE-C9CC-472B-9B0A-D2405889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96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CF01D7C-4DFE-C04E-9769-72AF0214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73" y="788971"/>
            <a:ext cx="4675567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Basic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statistics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D4CC7A-6406-4CBE-A4F7-F893579946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713" y="3988319"/>
            <a:ext cx="3163671" cy="1984393"/>
          </a:xfrm>
          <a:prstGeom prst="rect">
            <a:avLst/>
          </a:prstGeom>
        </p:spPr>
      </p:pic>
      <p:sp>
        <p:nvSpPr>
          <p:cNvPr id="13" name="CustomShape 8">
            <a:extLst>
              <a:ext uri="{FF2B5EF4-FFF2-40B4-BE49-F238E27FC236}">
                <a16:creationId xmlns:a16="http://schemas.microsoft.com/office/drawing/2014/main" id="{B8030AFC-60D2-49B5-B690-709A7F764F19}"/>
              </a:ext>
            </a:extLst>
          </p:cNvPr>
          <p:cNvSpPr/>
          <p:nvPr/>
        </p:nvSpPr>
        <p:spPr>
          <a:xfrm>
            <a:off x="838834" y="1174125"/>
            <a:ext cx="5344651" cy="24637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pop-up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general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appear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_no_NC_basic_stats.xlsx 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found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Excel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5F8F6B-3818-4654-8119-D7C4A46DFC6A}"/>
              </a:ext>
            </a:extLst>
          </p:cNvPr>
          <p:cNvSpPr/>
          <p:nvPr/>
        </p:nvSpPr>
        <p:spPr>
          <a:xfrm>
            <a:off x="7752219" y="2643002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9EBE14-B327-4858-86DB-DA8C266937EB}"/>
              </a:ext>
            </a:extLst>
          </p:cNvPr>
          <p:cNvSpPr txBox="1"/>
          <p:nvPr/>
        </p:nvSpPr>
        <p:spPr>
          <a:xfrm>
            <a:off x="546926" y="4346259"/>
            <a:ext cx="99788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Statistics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6FB71B-67AA-4AA4-A609-277EDDCAEBBD}"/>
              </a:ext>
            </a:extLst>
          </p:cNvPr>
          <p:cNvSpPr/>
          <p:nvPr/>
        </p:nvSpPr>
        <p:spPr>
          <a:xfrm>
            <a:off x="1355404" y="4609891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AC0577-7843-4E52-AFCB-07A0B6330D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000" y="4783866"/>
            <a:ext cx="630559" cy="54257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E52B76-95CD-48A4-A167-DD1141CADACE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8" name="Picture 1" descr="GeDNA(1)">
              <a:extLst>
                <a:ext uri="{FF2B5EF4-FFF2-40B4-BE49-F238E27FC236}">
                  <a16:creationId xmlns:a16="http://schemas.microsoft.com/office/drawing/2014/main" id="{E991B0D0-FF2B-483D-8256-87C6549B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487E5E2A-576B-4000-B374-B06DCCC7B7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0709218-7914-4C27-8487-72FEC270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021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Basic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statistics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E52B76-95CD-48A4-A167-DD1141CADACE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8" name="Picture 1" descr="GeDNA(1)">
              <a:extLst>
                <a:ext uri="{FF2B5EF4-FFF2-40B4-BE49-F238E27FC236}">
                  <a16:creationId xmlns:a16="http://schemas.microsoft.com/office/drawing/2014/main" id="{E991B0D0-FF2B-483D-8256-87C6549B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487E5E2A-576B-4000-B374-B06DCCC7B7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0709218-7914-4C27-8487-72FEC270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958739-425B-4144-B9FA-222822C16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82" y="671040"/>
            <a:ext cx="5098774" cy="5098774"/>
          </a:xfrm>
          <a:prstGeom prst="rect">
            <a:avLst/>
          </a:prstGeom>
        </p:spPr>
      </p:pic>
      <p:pic>
        <p:nvPicPr>
          <p:cNvPr id="22" name="Grafik 4">
            <a:extLst>
              <a:ext uri="{FF2B5EF4-FFF2-40B4-BE49-F238E27FC236}">
                <a16:creationId xmlns:a16="http://schemas.microsoft.com/office/drawing/2014/main" id="{D2DA2BF8-86D3-D04E-935D-6ECC98EF66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736" y="1325512"/>
            <a:ext cx="4335179" cy="382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17A45E0-5E89-5C4B-BE3C-E9F4EE0A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73" y="788971"/>
            <a:ext cx="4675567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resolution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5" y="1174125"/>
            <a:ext cx="5257166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repeat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„b“)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Taxonomic_resolution_plots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2CD60C4-A1DE-476A-A34A-13E2380FD913}"/>
              </a:ext>
            </a:extLst>
          </p:cNvPr>
          <p:cNvSpPr/>
          <p:nvPr/>
        </p:nvSpPr>
        <p:spPr>
          <a:xfrm>
            <a:off x="7752219" y="332898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43C0D9-D7DD-4ED4-8074-EDA78EB4127F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resolution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9D252BF-276F-413C-A9F2-756772ABD9BF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BD98372-EDC8-4CB3-8354-E78BF8127A1B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4B3B523-98D5-4B4D-B0F3-2A7864CE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E581BEA3-A7FD-4CBC-8F77-07FF9B064BE2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62D7C45-AC63-4E36-B334-F8DA5F68CDEB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6AA881-A853-44CE-BF62-83FBCF14AEF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2078263-5E07-4C2B-AEBE-5838692D6B27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D7E3E0-EBA1-4C8C-9CDC-6591C15A4D45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E6A430-B031-42F2-A0D0-1F9990D1FC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694" y="5215594"/>
            <a:ext cx="498113" cy="532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9F3179-D30E-4D0A-8C36-D1BEBEFB1C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8749" y="5233035"/>
            <a:ext cx="508049" cy="52579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7A5F214-18A7-4B23-B0AE-886DE04AE9B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3532D987-06FB-4EB3-815E-D41469E7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90C6EA89-8122-4248-8314-AC107A1BFC2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BAF903D-3BB9-4143-8423-1C3A08B4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396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richness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4" y="1174125"/>
            <a:ext cx="5430997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Again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Taxonomic_richness_plots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5B3DF3-8661-4BB3-8DB7-FCD92AC9A45B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richness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EB6E3F-2C68-401D-9F1F-497B3F5CEF2C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2BBA137-A280-40F8-A6DA-B72BD3DB3E39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360D91C-D883-47A4-AC14-22C7ED96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2841986-769D-4D07-8B84-86EF6BD676C3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2977FA35-9F7E-49DF-A6A1-E55195191131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4686FB5-DC24-473E-8F05-538BEA17830C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D11C122-F6B5-44EA-8B89-71873ACF3FE3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72394AA-4A97-4BF7-AADC-04CB1C2D0153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BD3F-CF1B-475E-9746-C86DF8534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0449" y="5232832"/>
            <a:ext cx="461277" cy="5257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6F83E0-B356-421E-AF9B-F1AE495501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7354" y="5229351"/>
            <a:ext cx="448632" cy="53275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684B63-F382-42AF-A8F4-C8AAFC1C4AE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D20D42A3-3644-4B67-BBFC-47479398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4E7E1F03-E9A2-41FC-814F-39B8875FBA6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186BD12-86B2-4F3D-8E3E-4781099A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CF06164-B088-034F-8F9E-8239269200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9973" y="788971"/>
            <a:ext cx="4675567" cy="4940579"/>
          </a:xfrm>
          <a:prstGeom prst="rect">
            <a:avLst/>
          </a:prstGeom>
        </p:spPr>
      </p:pic>
      <p:sp>
        <p:nvSpPr>
          <p:cNvPr id="29" name="Ellipse 11">
            <a:extLst>
              <a:ext uri="{FF2B5EF4-FFF2-40B4-BE49-F238E27FC236}">
                <a16:creationId xmlns:a16="http://schemas.microsoft.com/office/drawing/2014/main" id="{EC9BFAE1-C45D-B543-BCCA-23C10FB26CCC}"/>
              </a:ext>
            </a:extLst>
          </p:cNvPr>
          <p:cNvSpPr/>
          <p:nvPr/>
        </p:nvSpPr>
        <p:spPr>
          <a:xfrm>
            <a:off x="7752219" y="332898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2106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Taxonomic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resolution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richness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251EE1-0ADB-498F-8DEE-10AF3EA47A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070815"/>
            <a:ext cx="5037069" cy="4930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AAAE66-0819-4CED-8296-BFC009F1C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951" y="1070815"/>
            <a:ext cx="4897450" cy="480666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0CB5DE9-CCA3-4B3C-BEF4-06CDC53152EA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3" name="Picture 1" descr="GeDNA(1)">
              <a:extLst>
                <a:ext uri="{FF2B5EF4-FFF2-40B4-BE49-F238E27FC236}">
                  <a16:creationId xmlns:a16="http://schemas.microsoft.com/office/drawing/2014/main" id="{937D8FD4-6293-470B-8032-C2207D9D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B78D6BAD-EA91-48E3-B168-487DDE88FD2A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5" name="Grafik 1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D44B534-D971-4AD0-9015-B471B9A3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16" name="Text Box 7">
            <a:extLst>
              <a:ext uri="{FF2B5EF4-FFF2-40B4-BE49-F238E27FC236}">
                <a16:creationId xmlns:a16="http://schemas.microsoft.com/office/drawing/2014/main" id="{3428CAB6-29A7-4A31-B2AB-1E5197AAA64D}"/>
              </a:ext>
            </a:extLst>
          </p:cNvPr>
          <p:cNvSpPr txBox="1"/>
          <p:nvPr/>
        </p:nvSpPr>
        <p:spPr>
          <a:xfrm>
            <a:off x="230135" y="1099072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a)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2BE815B-1051-4B01-A9B1-A27BD04BE072}"/>
              </a:ext>
            </a:extLst>
          </p:cNvPr>
          <p:cNvSpPr txBox="1"/>
          <p:nvPr/>
        </p:nvSpPr>
        <p:spPr>
          <a:xfrm>
            <a:off x="237015" y="3515310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b)</a:t>
            </a:r>
          </a:p>
        </p:txBody>
      </p:sp>
    </p:spTree>
    <p:extLst>
      <p:ext uri="{BB962C8B-B14F-4D97-AF65-F5344CB8AC3E}">
        <p14:creationId xmlns:p14="http://schemas.microsoft.com/office/powerpoint/2010/main" val="26501664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7BB69E-E2A6-CE4E-A9BC-1AE75C25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37" y="788971"/>
            <a:ext cx="4669263" cy="494021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59D42115-95DB-4058-917F-47E3F79C9093}"/>
              </a:ext>
            </a:extLst>
          </p:cNvPr>
          <p:cNvSpPr/>
          <p:nvPr/>
        </p:nvSpPr>
        <p:spPr>
          <a:xfrm>
            <a:off x="838834" y="1174125"/>
            <a:ext cx="5344651" cy="3637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6 different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illustrate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!)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vector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manipulation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program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07BA333-20EC-4566-8693-BE6B63F84886}"/>
              </a:ext>
            </a:extLst>
          </p:cNvPr>
          <p:cNvSpPr/>
          <p:nvPr/>
        </p:nvSpPr>
        <p:spPr>
          <a:xfrm>
            <a:off x="7573626" y="2650841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5E5B07-FF7E-4593-9229-3A220D4F5B26}"/>
              </a:ext>
            </a:extLst>
          </p:cNvPr>
          <p:cNvGrpSpPr/>
          <p:nvPr/>
        </p:nvGrpSpPr>
        <p:grpSpPr>
          <a:xfrm>
            <a:off x="838834" y="5088595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C9C6443-FE8C-4457-9582-2F7BF08857AA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93DEB1A-78F3-4012-8ACE-5554AEB6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6953A1E-1AE3-49C1-A886-BC1B8B695387}"/>
              </a:ext>
            </a:extLst>
          </p:cNvPr>
          <p:cNvSpPr/>
          <p:nvPr/>
        </p:nvSpPr>
        <p:spPr>
          <a:xfrm rot="16200000">
            <a:off x="1893955" y="539331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EDE5B43-9469-4F5B-AA22-3AA2E07C9D31}"/>
              </a:ext>
            </a:extLst>
          </p:cNvPr>
          <p:cNvSpPr/>
          <p:nvPr/>
        </p:nvSpPr>
        <p:spPr>
          <a:xfrm>
            <a:off x="2312491" y="5088595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C83441-2642-49CB-9396-BF57C8487C7C}"/>
              </a:ext>
            </a:extLst>
          </p:cNvPr>
          <p:cNvSpPr/>
          <p:nvPr/>
        </p:nvSpPr>
        <p:spPr>
          <a:xfrm>
            <a:off x="5305417" y="5076680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4641CE29-9EDD-4940-BC5E-0B19201DCA51}"/>
              </a:ext>
            </a:extLst>
          </p:cNvPr>
          <p:cNvSpPr/>
          <p:nvPr/>
        </p:nvSpPr>
        <p:spPr>
          <a:xfrm rot="16200000">
            <a:off x="3367612" y="539755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D7B45C8-443B-4909-91B7-6F3F18088F6D}"/>
              </a:ext>
            </a:extLst>
          </p:cNvPr>
          <p:cNvSpPr/>
          <p:nvPr/>
        </p:nvSpPr>
        <p:spPr>
          <a:xfrm>
            <a:off x="3786148" y="5092836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3E8477E3-3568-4A96-9251-07626D2D1321}"/>
              </a:ext>
            </a:extLst>
          </p:cNvPr>
          <p:cNvSpPr/>
          <p:nvPr/>
        </p:nvSpPr>
        <p:spPr>
          <a:xfrm rot="16200000">
            <a:off x="4886575" y="536868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1651F4-1C2E-469F-BFC6-AD2E205FA716}"/>
              </a:ext>
            </a:extLst>
          </p:cNvPr>
          <p:cNvSpPr txBox="1"/>
          <p:nvPr/>
        </p:nvSpPr>
        <p:spPr>
          <a:xfrm>
            <a:off x="6095682" y="5835113"/>
            <a:ext cx="11347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OTU </a:t>
            </a:r>
            <a:r>
              <a:rPr lang="de-DE" sz="1200" dirty="0" err="1"/>
              <a:t>pie</a:t>
            </a:r>
            <a:r>
              <a:rPr lang="de-DE" sz="1200" dirty="0"/>
              <a:t> </a:t>
            </a:r>
            <a:r>
              <a:rPr lang="de-DE" sz="1200" dirty="0" err="1"/>
              <a:t>chart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617175-8EC3-4BA5-A6A7-4078BFBB754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5578" y="5278429"/>
            <a:ext cx="320153" cy="5155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33F60E-5A8B-4EB7-BCFD-BCD1B726C8B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6697" y="5277820"/>
            <a:ext cx="523141" cy="5450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8A16F3-0987-4990-AA92-0D9CAC5AB56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2311" y="5289155"/>
            <a:ext cx="359702" cy="484742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5DA0553-603D-48DD-9ED0-6CB53013B21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5D30861F-71C1-4D6B-BF71-E119D2891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F063E753-3C9F-4186-89EF-71BECDDAFE16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0B35234-712C-4439-990D-AC9D14A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4184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5FF628-8258-4AB3-8448-D95B15486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766" y="1801618"/>
            <a:ext cx="4543946" cy="32561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89B01-FC5F-43E0-808B-9C1EFBC397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801618"/>
            <a:ext cx="4330401" cy="3254763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7A3373E-E07F-4DB2-8593-968A289F672E}"/>
              </a:ext>
            </a:extLst>
          </p:cNvPr>
          <p:cNvSpPr/>
          <p:nvPr/>
        </p:nvSpPr>
        <p:spPr>
          <a:xfrm rot="16200000">
            <a:off x="5939590" y="330485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CCD1A6-C199-428F-A9C6-6401BB6EAFF0}"/>
              </a:ext>
            </a:extLst>
          </p:cNvPr>
          <p:cNvSpPr txBox="1"/>
          <p:nvPr/>
        </p:nvSpPr>
        <p:spPr>
          <a:xfrm>
            <a:off x="2760663" y="5553385"/>
            <a:ext cx="48674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raw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F38B8F-DE39-459B-802E-1DC42E6AB582}"/>
              </a:ext>
            </a:extLst>
          </p:cNvPr>
          <p:cNvSpPr txBox="1"/>
          <p:nvPr/>
        </p:nvSpPr>
        <p:spPr>
          <a:xfrm>
            <a:off x="8610480" y="5553384"/>
            <a:ext cx="990991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endParaRPr lang="de-DE" sz="1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56D7811-F7BD-4FC1-890A-85A644A543D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0EF107F9-B325-4F56-A3C2-2B20D335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28A6C031-64F9-452A-90C7-83B732335CF1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082E8A5-4FD2-4C97-B257-2F110078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5387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CustomShape 8"/>
          <p:cNvSpPr/>
          <p:nvPr/>
        </p:nvSpPr>
        <p:spPr>
          <a:xfrm>
            <a:off x="838835" y="1150725"/>
            <a:ext cx="10279380" cy="464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soon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availabe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at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GB" sz="1400" dirty="0">
                <a:hlinkClick r:id="rId3"/>
              </a:rPr>
              <a:t>https://github.com/TillMacher/TaxonTableTools</a:t>
            </a:r>
            <a:endParaRPr lang="en-GB" sz="1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Macrozoobenthos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kick-samples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4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streams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Germany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DNA-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metabarcoding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JAMP (</a:t>
            </a:r>
            <a:r>
              <a:rPr lang="de-DE" sz="1400" dirty="0">
                <a:hlinkClick r:id="rId4"/>
              </a:rPr>
              <a:t>https://github.com/VascoElbrecht/JAMP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Taxonomy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BOLDigger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(Buchner &amp;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Leese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in review)</a:t>
            </a:r>
            <a:endParaRPr lang="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12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5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locations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C2FE54D6-558E-4313-A109-D6596E7E1EDD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TableTools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tutorial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341649-E8F0-49CF-8F11-0EB2C2C9DEB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" name="Picture 1" descr="GeDNA(1)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1" name="Grafik 1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58BBCEC-4784-4228-84FA-A4D36F8F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78C4438-FBD9-924C-B40A-E3064995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788971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Creating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sub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sets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CustomShape 8">
            <a:extLst>
              <a:ext uri="{FF2B5EF4-FFF2-40B4-BE49-F238E27FC236}">
                <a16:creationId xmlns:a16="http://schemas.microsoft.com/office/drawing/2014/main" id="{2AC00A90-9106-4407-9032-E2E2A2F387FF}"/>
              </a:ext>
            </a:extLst>
          </p:cNvPr>
          <p:cNvSpPr/>
          <p:nvPr/>
        </p:nvSpPr>
        <p:spPr>
          <a:xfrm>
            <a:off x="838835" y="1174125"/>
            <a:ext cx="5257166" cy="4376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do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in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diagrams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subset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Alternatively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original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„sample-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B5E28A-3488-4286-89D6-32CA70EC87E2}"/>
              </a:ext>
            </a:extLst>
          </p:cNvPr>
          <p:cNvSpPr/>
          <p:nvPr/>
        </p:nvSpPr>
        <p:spPr>
          <a:xfrm>
            <a:off x="7958728" y="4397876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62310-1751-4429-8B0A-A365FB129538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6E4090EA-0943-4D9A-B8F6-E3485A72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FB664CE9-C5EF-4412-BEAE-625F27966E9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26A7B1-C928-41CD-8CC9-93E9E1D5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4330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C0E0B96-FE3C-D448-9845-719ADEBF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8" y="788971"/>
            <a:ext cx="4663301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6" y="1"/>
            <a:ext cx="4886566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3CEFB7F2-C0DB-4528-9543-CBBD1C0B82F5}"/>
              </a:ext>
            </a:extLst>
          </p:cNvPr>
          <p:cNvSpPr/>
          <p:nvPr/>
        </p:nvSpPr>
        <p:spPr>
          <a:xfrm>
            <a:off x="838834" y="1174125"/>
            <a:ext cx="5344651" cy="4888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ordered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follows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Bieber_13)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RMO1_5)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Waechterbach_2)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9EB6E35-1954-41B7-A1A0-EB89E159DD09}"/>
              </a:ext>
            </a:extLst>
          </p:cNvPr>
          <p:cNvSpPr txBox="1"/>
          <p:nvPr/>
        </p:nvSpPr>
        <p:spPr>
          <a:xfrm>
            <a:off x="9372100" y="678692"/>
            <a:ext cx="156861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Main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689B993-FDC7-4B18-BDE8-765BE4A410AD}"/>
              </a:ext>
            </a:extLst>
          </p:cNvPr>
          <p:cNvSpPr/>
          <p:nvPr/>
        </p:nvSpPr>
        <p:spPr>
          <a:xfrm>
            <a:off x="9277109" y="1945235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66310F9-C11F-4C40-94B5-4F4D83941ED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05327" y="986469"/>
            <a:ext cx="551081" cy="95876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8C8E0F3-5341-475D-B9AA-55836997B7CB}"/>
              </a:ext>
            </a:extLst>
          </p:cNvPr>
          <p:cNvSpPr txBox="1"/>
          <p:nvPr/>
        </p:nvSpPr>
        <p:spPr>
          <a:xfrm>
            <a:off x="10430878" y="2796250"/>
            <a:ext cx="1480385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2nd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0038C25-550C-47EF-848D-089F872F5380}"/>
              </a:ext>
            </a:extLst>
          </p:cNvPr>
          <p:cNvSpPr/>
          <p:nvPr/>
        </p:nvSpPr>
        <p:spPr>
          <a:xfrm>
            <a:off x="7895312" y="3226016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9706412-DEBB-47E2-B181-694AC9DB632C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8298946" y="3104027"/>
            <a:ext cx="2872125" cy="15128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BFA0A-7785-480F-B8FD-5694C8A3D8A2}"/>
              </a:ext>
            </a:extLst>
          </p:cNvPr>
          <p:cNvSpPr txBox="1"/>
          <p:nvPr/>
        </p:nvSpPr>
        <p:spPr>
          <a:xfrm>
            <a:off x="10458950" y="4196916"/>
            <a:ext cx="14242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3rd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09CC976-5CE2-493F-A907-851C09ABA664}"/>
              </a:ext>
            </a:extLst>
          </p:cNvPr>
          <p:cNvSpPr/>
          <p:nvPr/>
        </p:nvSpPr>
        <p:spPr>
          <a:xfrm>
            <a:off x="8734969" y="3206147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F995922-8F5D-46E4-87F5-193E9E5F547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9138603" y="3376879"/>
            <a:ext cx="2032467" cy="82003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0AC88B7-E588-4F61-88A7-555B713A49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E1652E70-13AB-4EC1-9167-2C8B1D2C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40F5364C-16E7-44DB-A73A-04A9A3B8377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652BF9D-8453-4522-BAD0-813D75FE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304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8BF5E8D2-272E-413B-AF94-EEC2A7548B3F}"/>
              </a:ext>
            </a:extLst>
          </p:cNvPr>
          <p:cNvSpPr/>
          <p:nvPr/>
        </p:nvSpPr>
        <p:spPr>
          <a:xfrm>
            <a:off x="838834" y="1174125"/>
            <a:ext cx="3548681" cy="31799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6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Additionally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Venn_comparison_results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recommended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diagrams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e.g.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Inkscape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3ABD0C4-F454-4E3C-970C-A2D3599FA88D}"/>
              </a:ext>
            </a:extLst>
          </p:cNvPr>
          <p:cNvSpPr/>
          <p:nvPr/>
        </p:nvSpPr>
        <p:spPr>
          <a:xfrm>
            <a:off x="1087406" y="4556498"/>
            <a:ext cx="1076198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E84FB6F-97F5-4A1A-B9D3-D10BCBBF6AEE}"/>
              </a:ext>
            </a:extLst>
          </p:cNvPr>
          <p:cNvSpPr txBox="1"/>
          <p:nvPr/>
        </p:nvSpPr>
        <p:spPr>
          <a:xfrm>
            <a:off x="1921367" y="5348544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Venn </a:t>
            </a:r>
            <a:r>
              <a:rPr lang="de-DE" sz="1200" dirty="0" err="1"/>
              <a:t>diagram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A0216-BF6D-4360-917D-9A48DD36A3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249" y="4707022"/>
            <a:ext cx="1052512" cy="58450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4EFB60-23EB-45FE-A809-7B1EABA142D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1" name="Picture 1" descr="GeDNA(1)">
              <a:extLst>
                <a:ext uri="{FF2B5EF4-FFF2-40B4-BE49-F238E27FC236}">
                  <a16:creationId xmlns:a16="http://schemas.microsoft.com/office/drawing/2014/main" id="{FD09A4C6-1E56-4CF2-B8E7-E2E265D7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2A4A64C-EC66-4ECB-B923-6CA806CCCD9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3" name="Grafik 2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0366A9C-93E2-460F-B37A-F3099E1B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FF4C0E-98E1-694D-98AD-D4C45688A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80" y="1012954"/>
            <a:ext cx="2982609" cy="202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9084-C842-3C4D-B088-D9B3D9B81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45" y="1017274"/>
            <a:ext cx="2882705" cy="202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0670D-7A4D-5049-9DA7-9A5D2CE98E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816"/>
          <a:stretch/>
        </p:blipFill>
        <p:spPr>
          <a:xfrm>
            <a:off x="5281737" y="4053664"/>
            <a:ext cx="6311352" cy="1491166"/>
          </a:xfrm>
          <a:prstGeom prst="rect">
            <a:avLst/>
          </a:prstGeom>
        </p:spPr>
      </p:pic>
      <p:sp>
        <p:nvSpPr>
          <p:cNvPr id="26" name="Textfeld 28">
            <a:extLst>
              <a:ext uri="{FF2B5EF4-FFF2-40B4-BE49-F238E27FC236}">
                <a16:creationId xmlns:a16="http://schemas.microsoft.com/office/drawing/2014/main" id="{22ED0818-96BD-2A4C-B9A9-C515CF9D33E6}"/>
              </a:ext>
            </a:extLst>
          </p:cNvPr>
          <p:cNvSpPr txBox="1"/>
          <p:nvPr/>
        </p:nvSpPr>
        <p:spPr>
          <a:xfrm>
            <a:off x="5057645" y="728575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A</a:t>
            </a:r>
          </a:p>
        </p:txBody>
      </p:sp>
      <p:sp>
        <p:nvSpPr>
          <p:cNvPr id="27" name="Textfeld 28">
            <a:extLst>
              <a:ext uri="{FF2B5EF4-FFF2-40B4-BE49-F238E27FC236}">
                <a16:creationId xmlns:a16="http://schemas.microsoft.com/office/drawing/2014/main" id="{2E9167ED-9F32-6A42-9172-C74BCEC36E3B}"/>
              </a:ext>
            </a:extLst>
          </p:cNvPr>
          <p:cNvSpPr txBox="1"/>
          <p:nvPr/>
        </p:nvSpPr>
        <p:spPr>
          <a:xfrm>
            <a:off x="7611342" y="732563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B</a:t>
            </a:r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8D476FEE-3C56-184E-BD52-9804566E614B}"/>
              </a:ext>
            </a:extLst>
          </p:cNvPr>
          <p:cNvSpPr txBox="1"/>
          <p:nvPr/>
        </p:nvSpPr>
        <p:spPr>
          <a:xfrm>
            <a:off x="6349235" y="3152001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C</a:t>
            </a:r>
          </a:p>
        </p:txBody>
      </p:sp>
      <p:sp>
        <p:nvSpPr>
          <p:cNvPr id="30" name="Textfeld 28">
            <a:extLst>
              <a:ext uri="{FF2B5EF4-FFF2-40B4-BE49-F238E27FC236}">
                <a16:creationId xmlns:a16="http://schemas.microsoft.com/office/drawing/2014/main" id="{F9798C8C-12EB-F54F-927D-FF945A66A844}"/>
              </a:ext>
            </a:extLst>
          </p:cNvPr>
          <p:cNvSpPr txBox="1"/>
          <p:nvPr/>
        </p:nvSpPr>
        <p:spPr>
          <a:xfrm>
            <a:off x="8889629" y="3078614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A</a:t>
            </a:r>
          </a:p>
        </p:txBody>
      </p:sp>
      <p:sp>
        <p:nvSpPr>
          <p:cNvPr id="31" name="Textfeld 28">
            <a:extLst>
              <a:ext uri="{FF2B5EF4-FFF2-40B4-BE49-F238E27FC236}">
                <a16:creationId xmlns:a16="http://schemas.microsoft.com/office/drawing/2014/main" id="{A496C6A4-B330-764A-BC7F-5F6486B68039}"/>
              </a:ext>
            </a:extLst>
          </p:cNvPr>
          <p:cNvSpPr txBox="1"/>
          <p:nvPr/>
        </p:nvSpPr>
        <p:spPr>
          <a:xfrm>
            <a:off x="11150874" y="3040711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925675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67488E-D3D8-D14D-B4D0-8633A802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8" y="788971"/>
            <a:ext cx="4663301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5074677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Rarefaction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curve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150663-542F-4555-838A-FFE4B564FA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340" y="3587544"/>
            <a:ext cx="4294316" cy="2254875"/>
          </a:xfrm>
          <a:prstGeom prst="rect">
            <a:avLst/>
          </a:prstGeom>
        </p:spPr>
      </p:pic>
      <p:sp>
        <p:nvSpPr>
          <p:cNvPr id="12" name="CustomShape 8">
            <a:extLst>
              <a:ext uri="{FF2B5EF4-FFF2-40B4-BE49-F238E27FC236}">
                <a16:creationId xmlns:a16="http://schemas.microsoft.com/office/drawing/2014/main" id="{DA33C858-528E-4726-8109-527F1218BE47}"/>
              </a:ext>
            </a:extLst>
          </p:cNvPr>
          <p:cNvSpPr/>
          <p:nvPr/>
        </p:nvSpPr>
        <p:spPr>
          <a:xfrm>
            <a:off x="838834" y="1174125"/>
            <a:ext cx="5344651" cy="20692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richness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repetitions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error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bar style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either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A27C4F4-3F87-4215-B239-A039C9040CE6}"/>
              </a:ext>
            </a:extLst>
          </p:cNvPr>
          <p:cNvSpPr/>
          <p:nvPr/>
        </p:nvSpPr>
        <p:spPr>
          <a:xfrm>
            <a:off x="7850144" y="4397921"/>
            <a:ext cx="278607" cy="2334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D08474C-214F-485E-8903-EFDE49F66C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B7C2DE-1F30-4FEF-A591-2F13DBA88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A88012A3-8711-4CF6-BA14-44044ECC2C5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5C24F6-0D91-4544-9389-07479DA4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19" name="Ellipse 12">
            <a:extLst>
              <a:ext uri="{FF2B5EF4-FFF2-40B4-BE49-F238E27FC236}">
                <a16:creationId xmlns:a16="http://schemas.microsoft.com/office/drawing/2014/main" id="{F911AAF2-51FE-4344-A1E1-AA4A9D043843}"/>
              </a:ext>
            </a:extLst>
          </p:cNvPr>
          <p:cNvSpPr/>
          <p:nvPr/>
        </p:nvSpPr>
        <p:spPr>
          <a:xfrm>
            <a:off x="7090241" y="4397921"/>
            <a:ext cx="278607" cy="2334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5777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2F04784-EA67-5C40-8260-D8C19507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7" y="788971"/>
            <a:ext cx="4663301" cy="493427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F30E84C4-D448-40B4-86DE-74192A67A466}"/>
              </a:ext>
            </a:extLst>
          </p:cNvPr>
          <p:cNvSpPr/>
          <p:nvPr/>
        </p:nvSpPr>
        <p:spPr>
          <a:xfrm>
            <a:off x="838834" y="1174125"/>
            <a:ext cx="5344651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family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5,5,4)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either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display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=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highest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available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Nan = Combine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don‘t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chosen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often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useful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until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visualization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86FE3EA-810E-4F1B-A7D0-7E2D76F7D174}"/>
              </a:ext>
            </a:extLst>
          </p:cNvPr>
          <p:cNvSpPr/>
          <p:nvPr/>
        </p:nvSpPr>
        <p:spPr>
          <a:xfrm>
            <a:off x="7822113" y="3034819"/>
            <a:ext cx="278607" cy="2669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FECCD48-55AC-4084-95A6-0638FA13567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7A3062-8AD5-42B9-93FD-118F3434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5387438E-732C-4FA6-A373-BA4B838D21B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55AC198-94A3-4F0D-AEAA-EB012080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60599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33674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F0177B-E861-441A-AAC7-774C10FB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098" y="972339"/>
            <a:ext cx="5751095" cy="479435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4CB2E5-6C59-46A4-BCBF-075A7D2016C8}"/>
              </a:ext>
            </a:extLst>
          </p:cNvPr>
          <p:cNvSpPr txBox="1"/>
          <p:nvPr/>
        </p:nvSpPr>
        <p:spPr>
          <a:xfrm>
            <a:off x="1267409" y="3275111"/>
            <a:ext cx="16576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Unidentified</a:t>
            </a:r>
            <a:r>
              <a:rPr lang="de-DE" sz="1400" dirty="0"/>
              <a:t> OTUs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1E498F1-6887-4262-96AA-85A913D6BA0E}"/>
              </a:ext>
            </a:extLst>
          </p:cNvPr>
          <p:cNvSpPr/>
          <p:nvPr/>
        </p:nvSpPr>
        <p:spPr>
          <a:xfrm>
            <a:off x="4287747" y="3497579"/>
            <a:ext cx="180975" cy="92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EB0CADC-E574-45EB-9096-3D915D0AAE0E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2925105" y="3429000"/>
            <a:ext cx="1362642" cy="11501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3CBF8FF-88C9-4CF2-A9D6-95B456903E46}"/>
              </a:ext>
            </a:extLst>
          </p:cNvPr>
          <p:cNvSpPr txBox="1"/>
          <p:nvPr/>
        </p:nvSpPr>
        <p:spPr>
          <a:xfrm>
            <a:off x="8500618" y="744525"/>
            <a:ext cx="148128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r>
              <a:rPr lang="de-DE" sz="1400" dirty="0"/>
              <a:t> </a:t>
            </a:r>
            <a:r>
              <a:rPr lang="de-DE" sz="1400" dirty="0" err="1"/>
              <a:t>plot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9E1B00-B28D-4323-8229-6E5D1EBC98C0}"/>
              </a:ext>
            </a:extLst>
          </p:cNvPr>
          <p:cNvSpPr txBox="1"/>
          <p:nvPr/>
        </p:nvSpPr>
        <p:spPr>
          <a:xfrm>
            <a:off x="8880475" y="4772437"/>
            <a:ext cx="194541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Colors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alternating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better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6EB78BC-E3B7-472C-A555-0398AD2331FE}"/>
              </a:ext>
            </a:extLst>
          </p:cNvPr>
          <p:cNvSpPr/>
          <p:nvPr/>
        </p:nvSpPr>
        <p:spPr>
          <a:xfrm>
            <a:off x="7956477" y="4926326"/>
            <a:ext cx="196923" cy="194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8CD225-41F2-45A3-BB6F-E4B2ADD5902A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8153400" y="5023801"/>
            <a:ext cx="727075" cy="1024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72D59B3-D4C9-458B-8C8E-F3D61BF65D4F}"/>
              </a:ext>
            </a:extLst>
          </p:cNvPr>
          <p:cNvSpPr txBox="1"/>
          <p:nvPr/>
        </p:nvSpPr>
        <p:spPr>
          <a:xfrm>
            <a:off x="2034539" y="5305099"/>
            <a:ext cx="178113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Scatter</a:t>
            </a:r>
            <a:r>
              <a:rPr lang="de-DE" sz="1400" dirty="0"/>
              <a:t> </a:t>
            </a:r>
            <a:r>
              <a:rPr lang="de-DE" sz="1400" dirty="0" err="1"/>
              <a:t>sizes</a:t>
            </a:r>
            <a:r>
              <a:rPr lang="de-DE" sz="1400" dirty="0"/>
              <a:t> </a:t>
            </a:r>
            <a:r>
              <a:rPr lang="de-DE" sz="1400" dirty="0" err="1"/>
              <a:t>reflect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 </a:t>
            </a:r>
            <a:r>
              <a:rPr lang="de-DE" sz="1400" dirty="0" err="1"/>
              <a:t>proportions</a:t>
            </a:r>
            <a:endParaRPr lang="de-DE" sz="14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F8D32F4-199A-476A-B36A-D61DEA094135}"/>
              </a:ext>
            </a:extLst>
          </p:cNvPr>
          <p:cNvSpPr/>
          <p:nvPr/>
        </p:nvSpPr>
        <p:spPr>
          <a:xfrm>
            <a:off x="5395996" y="5000625"/>
            <a:ext cx="145172" cy="120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58BE3AB-B0D5-45FC-90F7-F4BA2C2D3486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 flipV="1">
            <a:off x="3815672" y="5060950"/>
            <a:ext cx="1580324" cy="50575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9109FDC-5F2B-4A11-B0C5-3EEF81FD47B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956477" y="898414"/>
            <a:ext cx="544141" cy="64162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17F6880-942D-400C-8802-EF5C62DB73DD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45" name="Picture 1" descr="GeDNA(1)">
              <a:extLst>
                <a:ext uri="{FF2B5EF4-FFF2-40B4-BE49-F238E27FC236}">
                  <a16:creationId xmlns:a16="http://schemas.microsoft.com/office/drawing/2014/main" id="{35DDBF0F-6A28-4378-89AB-306E80EF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6" name="Text Box 7">
              <a:extLst>
                <a:ext uri="{FF2B5EF4-FFF2-40B4-BE49-F238E27FC236}">
                  <a16:creationId xmlns:a16="http://schemas.microsoft.com/office/drawing/2014/main" id="{B31CA310-5609-476B-869F-922F8C4C8100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7" name="Grafik 4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33E6FAD-7C94-4709-A589-6BC7CC9EC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8272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26FCA4-6DAE-334A-A5AD-5D87C349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0" y="788971"/>
            <a:ext cx="4663301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„Processing #2“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?“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don‘t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seperately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automatically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So do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761716" y="412502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C8AE428-CFE2-4298-8880-4F8D8377F4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4FC831B-5870-4171-B4E4-40CCAB10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90055C2-AAE9-422C-8D6B-F8F5D47B22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FCECF12-BF19-4272-9735-CECC0426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8375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2067EEBF-AAA3-41A1-B0E4-2D43DC1D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47" y="4083358"/>
            <a:ext cx="3232056" cy="1957442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10623250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e.g. Excel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holds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Never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equivalent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re-arrange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better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sorting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hold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(=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defines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standard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collected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(„_“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separator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accordingly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delete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2B8E6A-74B5-43A6-9F58-C17471FF2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8"/>
          <a:stretch/>
        </p:blipFill>
        <p:spPr>
          <a:xfrm>
            <a:off x="1499804" y="4081323"/>
            <a:ext cx="4826110" cy="1959477"/>
          </a:xfrm>
          <a:prstGeom prst="rect">
            <a:avLst/>
          </a:prstGeom>
        </p:spPr>
      </p:pic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B73C1ACD-5AC1-41E2-AF9B-E5A10B2C207E}"/>
              </a:ext>
            </a:extLst>
          </p:cNvPr>
          <p:cNvSpPr/>
          <p:nvPr/>
        </p:nvSpPr>
        <p:spPr>
          <a:xfrm rot="16200000">
            <a:off x="6753520" y="493691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C172E6-D4D4-4CB7-904E-38F427C650F3}"/>
              </a:ext>
            </a:extLst>
          </p:cNvPr>
          <p:cNvSpPr txBox="1"/>
          <p:nvPr/>
        </p:nvSpPr>
        <p:spPr>
          <a:xfrm>
            <a:off x="9839593" y="3426215"/>
            <a:ext cx="205886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metadata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7B6052C-826F-4811-AD9B-3B9864F27A33}"/>
              </a:ext>
            </a:extLst>
          </p:cNvPr>
          <p:cNvSpPr/>
          <p:nvPr/>
        </p:nvSpPr>
        <p:spPr>
          <a:xfrm>
            <a:off x="9272057" y="4059117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A9873C-4C69-478F-A064-19714A64E05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600275" y="3733992"/>
            <a:ext cx="1268750" cy="32512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4928534-F9D6-42AD-B2F7-4C212CA0644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4A8943BD-74CC-4275-A066-60FCD31C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DBA27D05-55DD-4E71-B234-3028A5872F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2" name="Grafik 21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80B57CFA-D66C-4730-952F-537ABDA6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4472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6527DB-2CB3-BC4F-A3A9-2FC60FBC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7" y="788971"/>
            <a:ext cx="4663301" cy="493427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Remember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according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Location_ID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„Order“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last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all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9B1A50-82B3-48DE-995A-96AE71CE8E82}"/>
              </a:ext>
            </a:extLst>
          </p:cNvPr>
          <p:cNvSpPr/>
          <p:nvPr/>
        </p:nvSpPr>
        <p:spPr>
          <a:xfrm>
            <a:off x="7767505" y="381329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E08AB3-AF09-456F-B6D4-D97DB9B571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C232EE0E-C5ED-423D-A64B-0E6F4729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3B2FB722-311C-429A-9CFC-9DF804DB696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D03FDF2-BE82-41C9-95C3-F53676CF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22DE4AD-5596-A146-86CE-1EF97FE54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636" y="4074879"/>
            <a:ext cx="3126541" cy="19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176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27317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x-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axis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ranging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0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1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despite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limited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but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rather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given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1F87CC0-8304-4C61-A973-9BBDAAE4E708}"/>
              </a:ext>
            </a:extLst>
          </p:cNvPr>
          <p:cNvGrpSpPr/>
          <p:nvPr/>
        </p:nvGrpSpPr>
        <p:grpSpPr>
          <a:xfrm>
            <a:off x="3696318" y="4679396"/>
            <a:ext cx="1076198" cy="857730"/>
            <a:chOff x="6094993" y="2941245"/>
            <a:chExt cx="1076198" cy="85773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CB49320-E37B-47D2-B73F-A1B672C83087}"/>
                </a:ext>
              </a:extLst>
            </p:cNvPr>
            <p:cNvSpPr/>
            <p:nvPr/>
          </p:nvSpPr>
          <p:spPr>
            <a:xfrm>
              <a:off x="6094993" y="294124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C19EC7-9940-4CFF-A46B-2D5A5083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5936" y="3084667"/>
              <a:ext cx="594312" cy="583995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B32D81-7603-4D71-B9A4-9BD9B58379BB}"/>
              </a:ext>
            </a:extLst>
          </p:cNvPr>
          <p:cNvGrpSpPr/>
          <p:nvPr/>
        </p:nvGrpSpPr>
        <p:grpSpPr>
          <a:xfrm>
            <a:off x="6411352" y="4679396"/>
            <a:ext cx="1076198" cy="857730"/>
            <a:chOff x="1542542" y="2630299"/>
            <a:chExt cx="1076198" cy="85773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0C0EB51-3AF2-4E4D-8705-028EE50B8625}"/>
                </a:ext>
              </a:extLst>
            </p:cNvPr>
            <p:cNvSpPr/>
            <p:nvPr/>
          </p:nvSpPr>
          <p:spPr>
            <a:xfrm>
              <a:off x="1542542" y="2630299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FEA77DC-D380-4171-9D8D-DEB078C7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2842" y="2767166"/>
              <a:ext cx="895598" cy="583996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BF496A8-C5BE-49E8-98C0-3D3FEBF2601E}"/>
              </a:ext>
            </a:extLst>
          </p:cNvPr>
          <p:cNvGrpSpPr/>
          <p:nvPr/>
        </p:nvGrpSpPr>
        <p:grpSpPr>
          <a:xfrm>
            <a:off x="5053835" y="4679396"/>
            <a:ext cx="1076198" cy="857730"/>
            <a:chOff x="3915513" y="2957287"/>
            <a:chExt cx="1076198" cy="85773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B72C8D3-EC3E-443E-81FB-A35A4DB660B8}"/>
                </a:ext>
              </a:extLst>
            </p:cNvPr>
            <p:cNvSpPr/>
            <p:nvPr/>
          </p:nvSpPr>
          <p:spPr>
            <a:xfrm>
              <a:off x="3915513" y="2957287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14A0377-FEE9-4B66-A8DB-E6406519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0024" y="3094154"/>
              <a:ext cx="656221" cy="583996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FB7F732-D8F9-48A2-A342-AE2A11727535}"/>
              </a:ext>
            </a:extLst>
          </p:cNvPr>
          <p:cNvGrpSpPr/>
          <p:nvPr/>
        </p:nvGrpSpPr>
        <p:grpSpPr>
          <a:xfrm>
            <a:off x="2389973" y="4666011"/>
            <a:ext cx="1076198" cy="857730"/>
            <a:chOff x="3091054" y="4743573"/>
            <a:chExt cx="1076198" cy="85773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CCFFAD4-984B-4B33-9435-07E8DC7A0C3C}"/>
                </a:ext>
              </a:extLst>
            </p:cNvPr>
            <p:cNvSpPr/>
            <p:nvPr/>
          </p:nvSpPr>
          <p:spPr>
            <a:xfrm>
              <a:off x="3091054" y="4743573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558167C-8739-41C5-90C6-84DE9A5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21201" y="4876800"/>
              <a:ext cx="594312" cy="58399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D67FF48-588F-46B6-9C22-F8B2FD918BD4}"/>
              </a:ext>
            </a:extLst>
          </p:cNvPr>
          <p:cNvGrpSpPr/>
          <p:nvPr/>
        </p:nvGrpSpPr>
        <p:grpSpPr>
          <a:xfrm>
            <a:off x="1081087" y="4663098"/>
            <a:ext cx="1076198" cy="857730"/>
            <a:chOff x="5818682" y="4603065"/>
            <a:chExt cx="1076198" cy="857730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90793D6-AE99-47FE-86A7-47DCA26D14E1}"/>
                </a:ext>
              </a:extLst>
            </p:cNvPr>
            <p:cNvSpPr/>
            <p:nvPr/>
          </p:nvSpPr>
          <p:spPr>
            <a:xfrm>
              <a:off x="5818682" y="460306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0115D7D-DC5D-4A78-B416-C040F846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51370" y="4743573"/>
              <a:ext cx="610822" cy="583995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D89C3F97-E1E4-4303-9DAD-11003534C87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3605" y="493654"/>
            <a:ext cx="2765982" cy="1499777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62641EC-036D-4F66-9B82-8B418B8D445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3605" y="2130298"/>
            <a:ext cx="2765982" cy="1499777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2ECA450-82F2-4CB0-93F0-44024171E11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52981" y="493654"/>
            <a:ext cx="2765982" cy="1499777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E6B28FEE-AB1C-49C6-8F8A-3BDA0295100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52981" y="2130756"/>
            <a:ext cx="2765982" cy="1499777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42EA5EE-002D-40A4-A16F-AB814DAA75C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52981" y="3766942"/>
            <a:ext cx="2765982" cy="1499777"/>
          </a:xfrm>
          <a:prstGeom prst="rect">
            <a:avLst/>
          </a:prstGeom>
        </p:spPr>
      </p:pic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18790347-D955-43C5-A50E-805F5D45B4FB}"/>
              </a:ext>
            </a:extLst>
          </p:cNvPr>
          <p:cNvSpPr/>
          <p:nvPr/>
        </p:nvSpPr>
        <p:spPr>
          <a:xfrm rot="13726830">
            <a:off x="7820958" y="422589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5398CC2-5190-4D67-B997-2C99CD72E07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7" name="Picture 1" descr="GeDNA(1)">
              <a:extLst>
                <a:ext uri="{FF2B5EF4-FFF2-40B4-BE49-F238E27FC236}">
                  <a16:creationId xmlns:a16="http://schemas.microsoft.com/office/drawing/2014/main" id="{B38E328E-F23C-484A-B409-7A231ED3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38" name="Text Box 7">
              <a:extLst>
                <a:ext uri="{FF2B5EF4-FFF2-40B4-BE49-F238E27FC236}">
                  <a16:creationId xmlns:a16="http://schemas.microsoft.com/office/drawing/2014/main" id="{C410CD21-A4E6-4139-B1CA-4523A453D4C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9" name="Grafik 3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507E0CC-92A9-419B-A37D-AB74331B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1255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Getting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started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with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TTT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721E2B3D-9727-482D-B547-6D2D04E33E8A}"/>
              </a:ext>
            </a:extLst>
          </p:cNvPr>
          <p:cNvSpPr/>
          <p:nvPr/>
        </p:nvSpPr>
        <p:spPr>
          <a:xfrm>
            <a:off x="838835" y="1150725"/>
            <a:ext cx="4767881" cy="487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TaXonTableTools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GB" sz="1400" dirty="0">
                <a:hlinkClick r:id="rId3"/>
              </a:rPr>
              <a:t>https://github.com/TillMacher/TaxonTableTools</a:t>
            </a:r>
            <a:endParaRPr lang="de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de-DE" sz="1400" dirty="0"/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Installation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short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guide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manual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details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Install </a:t>
            </a:r>
            <a:r>
              <a:rPr lang="en-GB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via pip:</a:t>
            </a:r>
          </a:p>
          <a:p>
            <a:pPr>
              <a:lnSpc>
                <a:spcPct val="150000"/>
              </a:lnSpc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     </a:t>
            </a:r>
            <a:r>
              <a:rPr lang="en-GB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$ pip3 install </a:t>
            </a:r>
            <a:r>
              <a:rPr lang="en-GB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endParaRPr lang="en-GB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endParaRPr lang="en-GB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can then be started via:</a:t>
            </a:r>
          </a:p>
          <a:p>
            <a:pPr>
              <a:lnSpc>
                <a:spcPct val="150000"/>
              </a:lnSpc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     </a:t>
            </a:r>
            <a:r>
              <a:rPr lang="en-GB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$ python3 -m </a:t>
            </a:r>
            <a:r>
              <a:rPr lang="en-GB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endParaRPr lang="en-GB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endParaRPr lang="en-GB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Updates can be installed via:</a:t>
            </a:r>
          </a:p>
          <a:p>
            <a:pPr>
              <a:lnSpc>
                <a:spcPct val="150000"/>
              </a:lnSpc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     </a:t>
            </a:r>
            <a:r>
              <a:rPr lang="en-GB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$ pip3 install --upgrade </a:t>
            </a:r>
            <a:r>
              <a:rPr lang="en-GB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endParaRPr lang="en-GB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45" name="Grafik 4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7CB0EA62-B429-4760-9BC0-7C1AEA346F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535" y="168605"/>
            <a:ext cx="1143995" cy="1143995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2EBF106-44B2-495E-A245-623EF27844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53" name="Picture 1" descr="GeDNA(1)">
              <a:extLst>
                <a:ext uri="{FF2B5EF4-FFF2-40B4-BE49-F238E27FC236}">
                  <a16:creationId xmlns:a16="http://schemas.microsoft.com/office/drawing/2014/main" id="{1F4414EF-1F53-426F-BF61-2EB2744A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54" name="Text Box 7">
              <a:extLst>
                <a:ext uri="{FF2B5EF4-FFF2-40B4-BE49-F238E27FC236}">
                  <a16:creationId xmlns:a16="http://schemas.microsoft.com/office/drawing/2014/main" id="{48C3CE5F-7C46-43EE-AA7A-F805B99C860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55" name="Grafik 5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A3C55C2-CFFE-4AA3-9718-14B28902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7417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471A0C-F967-5747-977C-9B6898DD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7" y="788971"/>
            <a:ext cx="4663301" cy="493427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1A21082C-41C9-435E-9988-73D316740C94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available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Windows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html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illustrated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abundances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Browser (e.g. Chrome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Firefox)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allows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zoom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14E17C-0AD5-435B-8C9E-07E7B34F0B84}"/>
              </a:ext>
            </a:extLst>
          </p:cNvPr>
          <p:cNvSpPr/>
          <p:nvPr/>
        </p:nvSpPr>
        <p:spPr>
          <a:xfrm>
            <a:off x="7779645" y="442627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AD59E2E-9AF5-460E-A154-709CBF8E48A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308323A8-7738-4DDF-8819-793C2B61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F334895-A277-4546-9DBD-B487580F15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BE0CB99-0EE6-47D7-B079-1E4498B95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13609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E6E8FE-BC76-4AE3-A40E-FD172BD3A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03" y="973167"/>
            <a:ext cx="9821144" cy="516429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7E6F20-CDC5-490B-A82C-3DCFB03277F4}"/>
              </a:ext>
            </a:extLst>
          </p:cNvPr>
          <p:cNvSpPr txBox="1"/>
          <p:nvPr/>
        </p:nvSpPr>
        <p:spPr>
          <a:xfrm>
            <a:off x="750404" y="2507233"/>
            <a:ext cx="141494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Save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Krona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svg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0AFE21D-2FDE-4EF1-8545-73B23602CF82}"/>
              </a:ext>
            </a:extLst>
          </p:cNvPr>
          <p:cNvSpPr/>
          <p:nvPr/>
        </p:nvSpPr>
        <p:spPr>
          <a:xfrm>
            <a:off x="814592" y="1638300"/>
            <a:ext cx="560183" cy="191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64158C7-E9F9-49B2-BB68-C285C2590D1D}"/>
              </a:ext>
            </a:extLst>
          </p:cNvPr>
          <p:cNvCxnSpPr>
            <a:cxnSpLocks/>
            <a:stCxn id="12" idx="0"/>
            <a:endCxn id="13" idx="5"/>
          </p:cNvCxnSpPr>
          <p:nvPr/>
        </p:nvCxnSpPr>
        <p:spPr>
          <a:xfrm flipH="1" flipV="1">
            <a:off x="1292738" y="1801726"/>
            <a:ext cx="165139" cy="7055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AD45629-A09D-4CBE-B939-2E559B1D7BAD}"/>
              </a:ext>
            </a:extLst>
          </p:cNvPr>
          <p:cNvSpPr txBox="1"/>
          <p:nvPr/>
        </p:nvSpPr>
        <p:spPr>
          <a:xfrm>
            <a:off x="8763436" y="3470943"/>
            <a:ext cx="18403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Interactive </a:t>
            </a:r>
            <a:r>
              <a:rPr lang="de-DE" sz="1400" dirty="0" err="1"/>
              <a:t>pie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endParaRPr lang="de-DE" sz="14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A418E1-DEA7-4E6B-AA81-3CBD288FA93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218948" y="3624832"/>
            <a:ext cx="1544488" cy="10772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BCD72C0-6BE8-4E04-9DF0-D1C130E6E2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CFA76DD8-2A36-4E6F-B1F7-B557E0F2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28E1D3D4-DD4E-4ACF-BD6F-708678843BF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6844FDF-77FE-4218-BA78-979EDE19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03183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AE70DCE-14D1-EE41-8821-3CFE0847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46" y="788971"/>
            <a:ext cx="4651081" cy="493391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BFD764B4-4F1C-4F12-A303-037CC5ABADCE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output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language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link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requires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acitve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internet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connection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-level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identified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OTUs, a link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needed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left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blank)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F426694-A986-4432-8EC2-E52845AC118A}"/>
              </a:ext>
            </a:extLst>
          </p:cNvPr>
          <p:cNvSpPr/>
          <p:nvPr/>
        </p:nvSpPr>
        <p:spPr>
          <a:xfrm>
            <a:off x="7394762" y="4125309"/>
            <a:ext cx="285749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046F78-18D0-491E-A1F0-46A8255050A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EB5D5035-54BB-4704-8747-07CD3177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D4C95C60-0B14-4700-8160-C2E1815F387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8A14DB1-5D7A-4EE2-BA12-2B0E050A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6242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75AE7-C032-8A47-B1B6-1BF912E3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4" y="1875158"/>
            <a:ext cx="5416144" cy="269215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2161039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25E794-E78F-440F-8392-60E93098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99" y="2704861"/>
            <a:ext cx="5422052" cy="26968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9023382-9A3A-454B-9B67-2F092EBB6912}"/>
              </a:ext>
            </a:extLst>
          </p:cNvPr>
          <p:cNvSpPr txBox="1"/>
          <p:nvPr/>
        </p:nvSpPr>
        <p:spPr>
          <a:xfrm>
            <a:off x="5198745" y="736855"/>
            <a:ext cx="21610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Link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gbif</a:t>
            </a:r>
            <a:r>
              <a:rPr lang="de-DE" sz="1400" dirty="0"/>
              <a:t> </a:t>
            </a:r>
            <a:r>
              <a:rPr lang="de-DE" sz="1400" dirty="0" err="1"/>
              <a:t>database</a:t>
            </a:r>
            <a:endParaRPr lang="de-DE" sz="14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03B4767-8C59-4AC5-96EF-4CF900244640}"/>
              </a:ext>
            </a:extLst>
          </p:cNvPr>
          <p:cNvSpPr/>
          <p:nvPr/>
        </p:nvSpPr>
        <p:spPr>
          <a:xfrm>
            <a:off x="5357517" y="1851758"/>
            <a:ext cx="344878" cy="13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7A0E65-8656-4A09-9041-9188A7D0EC2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529956" y="1044632"/>
            <a:ext cx="749309" cy="80712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8D4F8E6-D1E9-4CEB-86B2-E84DBC6F8923}"/>
              </a:ext>
            </a:extLst>
          </p:cNvPr>
          <p:cNvSpPr txBox="1"/>
          <p:nvPr/>
        </p:nvSpPr>
        <p:spPr>
          <a:xfrm>
            <a:off x="1076520" y="5078752"/>
            <a:ext cx="2082800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endParaRPr lang="de-DE" sz="1400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46E04A5-AEF2-4BF3-A2C5-4872E24D0F2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114245" y="4792359"/>
            <a:ext cx="3675" cy="28639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B7B9F41-E87A-4259-998D-E729B320614C}"/>
              </a:ext>
            </a:extLst>
          </p:cNvPr>
          <p:cNvCxnSpPr>
            <a:cxnSpLocks/>
          </p:cNvCxnSpPr>
          <p:nvPr/>
        </p:nvCxnSpPr>
        <p:spPr>
          <a:xfrm flipH="1">
            <a:off x="664211" y="4795477"/>
            <a:ext cx="3011318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CA04723-00A8-45FE-95A0-50A67A5727E3}"/>
              </a:ext>
            </a:extLst>
          </p:cNvPr>
          <p:cNvSpPr txBox="1"/>
          <p:nvPr/>
        </p:nvSpPr>
        <p:spPr>
          <a:xfrm>
            <a:off x="7024784" y="5819582"/>
            <a:ext cx="21007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Location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endParaRPr lang="de-DE" sz="1400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1F98E87-69C1-4AD9-A716-CDDE99124D16}"/>
              </a:ext>
            </a:extLst>
          </p:cNvPr>
          <p:cNvSpPr/>
          <p:nvPr/>
        </p:nvSpPr>
        <p:spPr>
          <a:xfrm>
            <a:off x="6436615" y="5066028"/>
            <a:ext cx="781050" cy="267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B128FDA-0703-40BB-A60C-1BD46FFADFB9}"/>
              </a:ext>
            </a:extLst>
          </p:cNvPr>
          <p:cNvCxnSpPr>
            <a:cxnSpLocks/>
            <a:stCxn id="48" idx="0"/>
            <a:endCxn id="49" idx="5"/>
          </p:cNvCxnSpPr>
          <p:nvPr/>
        </p:nvCxnSpPr>
        <p:spPr>
          <a:xfrm flipH="1" flipV="1">
            <a:off x="7103283" y="5294475"/>
            <a:ext cx="971882" cy="5251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3940021-8C14-49BC-9705-35863F1EDE93}"/>
              </a:ext>
            </a:extLst>
          </p:cNvPr>
          <p:cNvGrpSpPr/>
          <p:nvPr/>
        </p:nvGrpSpPr>
        <p:grpSpPr>
          <a:xfrm>
            <a:off x="10535192" y="3319861"/>
            <a:ext cx="1076198" cy="857730"/>
            <a:chOff x="7156710" y="1454678"/>
            <a:chExt cx="1076198" cy="85773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29450C99-A938-4ED6-8D5B-D0B4F5B8B19E}"/>
                </a:ext>
              </a:extLst>
            </p:cNvPr>
            <p:cNvSpPr/>
            <p:nvPr/>
          </p:nvSpPr>
          <p:spPr>
            <a:xfrm>
              <a:off x="7156710" y="1454678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6AD6B98F-B2AC-4E93-A669-E143D8ED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2356" y="1543086"/>
              <a:ext cx="588924" cy="683393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525307F-6DF1-41BE-86AF-2AB1AECD611D}"/>
              </a:ext>
            </a:extLst>
          </p:cNvPr>
          <p:cNvGrpSpPr/>
          <p:nvPr/>
        </p:nvGrpSpPr>
        <p:grpSpPr>
          <a:xfrm>
            <a:off x="6507957" y="1278232"/>
            <a:ext cx="1076198" cy="857730"/>
            <a:chOff x="8643654" y="1494736"/>
            <a:chExt cx="1076198" cy="857730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1E480BC-3172-4A50-857E-994282717885}"/>
                </a:ext>
              </a:extLst>
            </p:cNvPr>
            <p:cNvSpPr/>
            <p:nvPr/>
          </p:nvSpPr>
          <p:spPr>
            <a:xfrm>
              <a:off x="8643654" y="1494736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25C93B8A-11CB-4732-AF1C-B182D603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95260" y="1625782"/>
              <a:ext cx="700221" cy="652614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B8F46-A706-4312-B16D-FFEF53C2965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7" name="Picture 1" descr="GeDNA(1)">
              <a:extLst>
                <a:ext uri="{FF2B5EF4-FFF2-40B4-BE49-F238E27FC236}">
                  <a16:creationId xmlns:a16="http://schemas.microsoft.com/office/drawing/2014/main" id="{3E0E8B6D-2FEA-446E-8EFE-A1B9238D8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F91A37B3-40DA-43E9-9F8B-626549A533A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9" name="Grafik 2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5623952-7A7B-455C-967A-CD448463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34" name="Textfeld 13">
            <a:extLst>
              <a:ext uri="{FF2B5EF4-FFF2-40B4-BE49-F238E27FC236}">
                <a16:creationId xmlns:a16="http://schemas.microsoft.com/office/drawing/2014/main" id="{2615F234-A561-5942-B40F-51E7C4900DF3}"/>
              </a:ext>
            </a:extLst>
          </p:cNvPr>
          <p:cNvSpPr txBox="1"/>
          <p:nvPr/>
        </p:nvSpPr>
        <p:spPr>
          <a:xfrm>
            <a:off x="2114245" y="1121400"/>
            <a:ext cx="176204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Taxon </a:t>
            </a:r>
            <a:r>
              <a:rPr lang="de-DE" sz="1400" dirty="0" err="1"/>
              <a:t>list</a:t>
            </a:r>
            <a:r>
              <a:rPr lang="de-DE" sz="1400" dirty="0"/>
              <a:t> </a:t>
            </a:r>
            <a:r>
              <a:rPr lang="de-DE" sz="1400" dirty="0" err="1"/>
              <a:t>statistics</a:t>
            </a:r>
            <a:endParaRPr lang="de-DE" sz="1400" dirty="0"/>
          </a:p>
        </p:txBody>
      </p:sp>
      <p:cxnSp>
        <p:nvCxnSpPr>
          <p:cNvPr id="36" name="Gerader Verbinder 15">
            <a:extLst>
              <a:ext uri="{FF2B5EF4-FFF2-40B4-BE49-F238E27FC236}">
                <a16:creationId xmlns:a16="http://schemas.microsoft.com/office/drawing/2014/main" id="{2611951E-E953-3546-8663-97F783C4459D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95267" y="1429177"/>
            <a:ext cx="1452455" cy="31489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6">
            <a:extLst>
              <a:ext uri="{FF2B5EF4-FFF2-40B4-BE49-F238E27FC236}">
                <a16:creationId xmlns:a16="http://schemas.microsoft.com/office/drawing/2014/main" id="{23433FC1-9750-8248-AE7E-DA38F79422D7}"/>
              </a:ext>
            </a:extLst>
          </p:cNvPr>
          <p:cNvCxnSpPr>
            <a:cxnSpLocks/>
          </p:cNvCxnSpPr>
          <p:nvPr/>
        </p:nvCxnSpPr>
        <p:spPr>
          <a:xfrm flipH="1" flipV="1">
            <a:off x="3664172" y="1735586"/>
            <a:ext cx="1345821" cy="1500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704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8F4977-CC67-5845-930C-7BE850DA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4" y="1119063"/>
            <a:ext cx="3095274" cy="126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61EA6-9E58-0248-8FB9-00DE88D0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29" y="2382185"/>
            <a:ext cx="4521112" cy="3612020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Project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management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A3247C-F27D-4435-8FFD-749BC060100E}"/>
              </a:ext>
            </a:extLst>
          </p:cNvPr>
          <p:cNvGrpSpPr/>
          <p:nvPr/>
        </p:nvGrpSpPr>
        <p:grpSpPr>
          <a:xfrm>
            <a:off x="7212051" y="2591753"/>
            <a:ext cx="1165860" cy="1224360"/>
            <a:chOff x="8027548" y="2981188"/>
            <a:chExt cx="1165860" cy="122436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F1B98C3-7944-4CD1-8E67-6E94DAA821EE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A0C91B-191D-498A-896C-0DECA595E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413E4BD-ACF6-4CA5-AAA2-3E62028C7D6B}"/>
              </a:ext>
            </a:extLst>
          </p:cNvPr>
          <p:cNvGrpSpPr/>
          <p:nvPr/>
        </p:nvGrpSpPr>
        <p:grpSpPr>
          <a:xfrm>
            <a:off x="6677641" y="4636734"/>
            <a:ext cx="4403558" cy="1224360"/>
            <a:chOff x="6408821" y="4541328"/>
            <a:chExt cx="4403558" cy="12243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6800B6-5CB1-42B4-8E32-708C657A7A84}"/>
                </a:ext>
              </a:extLst>
            </p:cNvPr>
            <p:cNvSpPr/>
            <p:nvPr/>
          </p:nvSpPr>
          <p:spPr>
            <a:xfrm>
              <a:off x="6408821" y="4541328"/>
              <a:ext cx="4403558" cy="122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2F00B3E-CD48-4D72-8ED8-7B9041D3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3463" y="4628156"/>
              <a:ext cx="3957119" cy="1098155"/>
            </a:xfrm>
            <a:prstGeom prst="rect">
              <a:avLst/>
            </a:prstGeom>
          </p:spPr>
        </p:pic>
      </p:grp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B482F949-E841-42B3-B5B0-57FC01D62972}"/>
              </a:ext>
            </a:extLst>
          </p:cNvPr>
          <p:cNvSpPr/>
          <p:nvPr/>
        </p:nvSpPr>
        <p:spPr>
          <a:xfrm rot="16200000">
            <a:off x="6031646" y="3307518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58B8117F-52C5-447C-9B62-B3E1E1B56FA8}"/>
              </a:ext>
            </a:extLst>
          </p:cNvPr>
          <p:cNvSpPr/>
          <p:nvPr/>
        </p:nvSpPr>
        <p:spPr>
          <a:xfrm>
            <a:off x="7638571" y="414130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E5309-1627-CC42-AB80-0B30314A7125}"/>
              </a:ext>
            </a:extLst>
          </p:cNvPr>
          <p:cNvGrpSpPr/>
          <p:nvPr/>
        </p:nvGrpSpPr>
        <p:grpSpPr>
          <a:xfrm>
            <a:off x="1900645" y="4773223"/>
            <a:ext cx="3954357" cy="981441"/>
            <a:chOff x="2174839" y="4250972"/>
            <a:chExt cx="3954357" cy="981441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0AF55FD-185C-4A0D-9435-FB8B57325266}"/>
                </a:ext>
              </a:extLst>
            </p:cNvPr>
            <p:cNvSpPr txBox="1"/>
            <p:nvPr/>
          </p:nvSpPr>
          <p:spPr>
            <a:xfrm>
              <a:off x="4220253" y="4709193"/>
              <a:ext cx="1908943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de-DE" sz="1400" dirty="0"/>
                <a:t>Load a </a:t>
              </a:r>
              <a:r>
                <a:rPr lang="de-DE" sz="1400" dirty="0" err="1"/>
                <a:t>project</a:t>
              </a:r>
              <a:endParaRPr lang="de-DE" sz="1400" dirty="0"/>
            </a:p>
            <a:p>
              <a:r>
                <a:rPr lang="de-DE" sz="1400" dirty="0" err="1"/>
                <a:t>folder</a:t>
              </a:r>
              <a:endParaRPr lang="de-DE" sz="1400" dirty="0"/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95043BE-D18E-4C6C-B218-25F5CF84A225}"/>
                </a:ext>
              </a:extLst>
            </p:cNvPr>
            <p:cNvCxnSpPr>
              <a:cxnSpLocks/>
              <a:stCxn id="47" idx="5"/>
              <a:endCxn id="40" idx="1"/>
            </p:cNvCxnSpPr>
            <p:nvPr/>
          </p:nvCxnSpPr>
          <p:spPr>
            <a:xfrm>
              <a:off x="2553732" y="4551581"/>
              <a:ext cx="1666521" cy="419222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35">
              <a:extLst>
                <a:ext uri="{FF2B5EF4-FFF2-40B4-BE49-F238E27FC236}">
                  <a16:creationId xmlns:a16="http://schemas.microsoft.com/office/drawing/2014/main" id="{B72889FD-ECC8-E441-B445-8DD591534F10}"/>
                </a:ext>
              </a:extLst>
            </p:cNvPr>
            <p:cNvSpPr/>
            <p:nvPr/>
          </p:nvSpPr>
          <p:spPr>
            <a:xfrm>
              <a:off x="2174839" y="4250972"/>
              <a:ext cx="443901" cy="3521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D073D4-7DA9-684B-9507-9D7B2CEEEACA}"/>
              </a:ext>
            </a:extLst>
          </p:cNvPr>
          <p:cNvGrpSpPr/>
          <p:nvPr/>
        </p:nvGrpSpPr>
        <p:grpSpPr>
          <a:xfrm>
            <a:off x="192165" y="3013645"/>
            <a:ext cx="4498718" cy="1671995"/>
            <a:chOff x="-1527119" y="1465089"/>
            <a:chExt cx="4498718" cy="1671995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30DE7C5-9F08-4349-B8FC-E81D47223D63}"/>
                </a:ext>
              </a:extLst>
            </p:cNvPr>
            <p:cNvSpPr txBox="1"/>
            <p:nvPr/>
          </p:nvSpPr>
          <p:spPr>
            <a:xfrm>
              <a:off x="-1527119" y="1465089"/>
              <a:ext cx="1490336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de-DE" sz="1400" dirty="0"/>
                <a:t>Create a </a:t>
              </a:r>
              <a:r>
                <a:rPr lang="de-DE" sz="1400" dirty="0" err="1"/>
                <a:t>new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endParaRPr lang="de-DE" sz="1400" dirty="0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9A4E2F99-429D-4E0F-B5D6-76A2D031B522}"/>
                </a:ext>
              </a:extLst>
            </p:cNvPr>
            <p:cNvSpPr/>
            <p:nvPr/>
          </p:nvSpPr>
          <p:spPr>
            <a:xfrm>
              <a:off x="2226775" y="2784899"/>
              <a:ext cx="744824" cy="3521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A9CD1D6-404A-4279-A492-0D28423EB76F}"/>
                </a:ext>
              </a:extLst>
            </p:cNvPr>
            <p:cNvCxnSpPr>
              <a:cxnSpLocks/>
              <a:stCxn id="34" idx="2"/>
              <a:endCxn id="42" idx="1"/>
            </p:cNvCxnSpPr>
            <p:nvPr/>
          </p:nvCxnSpPr>
          <p:spPr>
            <a:xfrm>
              <a:off x="-781951" y="1988309"/>
              <a:ext cx="3117803" cy="84816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14806C4D-B305-4D22-B47F-7285F1CAAA3F}"/>
              </a:ext>
            </a:extLst>
          </p:cNvPr>
          <p:cNvSpPr txBox="1"/>
          <p:nvPr/>
        </p:nvSpPr>
        <p:spPr>
          <a:xfrm>
            <a:off x="10908195" y="4200342"/>
            <a:ext cx="101003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Output </a:t>
            </a:r>
            <a:r>
              <a:rPr lang="de-DE" sz="1400" dirty="0" err="1"/>
              <a:t>directories</a:t>
            </a:r>
            <a:endParaRPr lang="de-DE" sz="14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A80E8DE-857F-4767-B953-483C6551C61C}"/>
              </a:ext>
            </a:extLst>
          </p:cNvPr>
          <p:cNvSpPr txBox="1"/>
          <p:nvPr/>
        </p:nvSpPr>
        <p:spPr>
          <a:xfrm>
            <a:off x="8225895" y="2406147"/>
            <a:ext cx="130704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Project </a:t>
            </a:r>
            <a:r>
              <a:rPr lang="de-DE" sz="1400" dirty="0" err="1"/>
              <a:t>folder</a:t>
            </a:r>
            <a:endParaRPr lang="de-DE" sz="1400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27E4ED1-BFB7-4047-AF4E-55F7C79B037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9" name="Picture 1" descr="GeDNA(1)">
              <a:extLst>
                <a:ext uri="{FF2B5EF4-FFF2-40B4-BE49-F238E27FC236}">
                  <a16:creationId xmlns:a16="http://schemas.microsoft.com/office/drawing/2014/main" id="{44BC44B6-8920-441E-BBC8-B659F213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1" name="Text Box 7">
              <a:extLst>
                <a:ext uri="{FF2B5EF4-FFF2-40B4-BE49-F238E27FC236}">
                  <a16:creationId xmlns:a16="http://schemas.microsoft.com/office/drawing/2014/main" id="{BB920C12-DB0F-4AD6-BAAB-BC7C162D89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3" name="Grafik 4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B91D284-EBCB-483A-9AE0-32608235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53" name="Textfeld 33">
            <a:extLst>
              <a:ext uri="{FF2B5EF4-FFF2-40B4-BE49-F238E27FC236}">
                <a16:creationId xmlns:a16="http://schemas.microsoft.com/office/drawing/2014/main" id="{CBE92886-2866-EE46-A58E-B66218540A0F}"/>
              </a:ext>
            </a:extLst>
          </p:cNvPr>
          <p:cNvSpPr txBox="1"/>
          <p:nvPr/>
        </p:nvSpPr>
        <p:spPr>
          <a:xfrm>
            <a:off x="2895303" y="1008886"/>
            <a:ext cx="163453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Choose</a:t>
            </a:r>
            <a:r>
              <a:rPr lang="de-DE" sz="1400" dirty="0"/>
              <a:t> an </a:t>
            </a:r>
            <a:r>
              <a:rPr lang="de-DE" sz="1400" dirty="0" err="1"/>
              <a:t>output</a:t>
            </a:r>
            <a:r>
              <a:rPr lang="de-DE" sz="1400" dirty="0"/>
              <a:t> </a:t>
            </a:r>
            <a:r>
              <a:rPr lang="de-DE" sz="1400" dirty="0" err="1"/>
              <a:t>directoy</a:t>
            </a:r>
            <a:endParaRPr lang="de-DE" sz="1400" dirty="0"/>
          </a:p>
        </p:txBody>
      </p:sp>
      <p:sp>
        <p:nvSpPr>
          <p:cNvPr id="58" name="Pfeil: nach unten 29">
            <a:extLst>
              <a:ext uri="{FF2B5EF4-FFF2-40B4-BE49-F238E27FC236}">
                <a16:creationId xmlns:a16="http://schemas.microsoft.com/office/drawing/2014/main" id="{7D031AB6-9D59-594A-BA69-7CC529EBD046}"/>
              </a:ext>
            </a:extLst>
          </p:cNvPr>
          <p:cNvSpPr/>
          <p:nvPr/>
        </p:nvSpPr>
        <p:spPr>
          <a:xfrm rot="20410820">
            <a:off x="2344546" y="2272319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763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9AFA5-6018-E24E-9861-BF1CBF57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30" y="857337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7" name="TextShape 1"/>
          <p:cNvSpPr txBox="1"/>
          <p:nvPr/>
        </p:nvSpPr>
        <p:spPr>
          <a:xfrm>
            <a:off x="838835" y="1"/>
            <a:ext cx="292073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General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usage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17B2D7-55D4-4FEB-AF1D-02B8AA33927A}"/>
              </a:ext>
            </a:extLst>
          </p:cNvPr>
          <p:cNvSpPr txBox="1"/>
          <p:nvPr/>
        </p:nvSpPr>
        <p:spPr>
          <a:xfrm>
            <a:off x="751102" y="1850139"/>
            <a:ext cx="2106398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All </a:t>
            </a:r>
            <a:r>
              <a:rPr lang="de-DE" sz="1400" dirty="0" err="1"/>
              <a:t>tools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specific</a:t>
            </a:r>
            <a:r>
              <a:rPr lang="de-DE" sz="1400" dirty="0"/>
              <a:t> </a:t>
            </a:r>
            <a:r>
              <a:rPr lang="de-DE" sz="1400" dirty="0" err="1"/>
              <a:t>tabs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46FBF9-31EF-4B2B-B1C1-677071A5D9E8}"/>
              </a:ext>
            </a:extLst>
          </p:cNvPr>
          <p:cNvSpPr/>
          <p:nvPr/>
        </p:nvSpPr>
        <p:spPr>
          <a:xfrm>
            <a:off x="4418252" y="1457621"/>
            <a:ext cx="744824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0E519DF-C78C-4096-9AA5-D9066195066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929213" y="1633714"/>
            <a:ext cx="1489039" cy="22523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E0371B-75ED-42BD-93DC-60FECFC397A3}"/>
              </a:ext>
            </a:extLst>
          </p:cNvPr>
          <p:cNvSpPr txBox="1"/>
          <p:nvPr/>
        </p:nvSpPr>
        <p:spPr>
          <a:xfrm>
            <a:off x="8966466" y="1850139"/>
            <a:ext cx="255878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specified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tab</a:t>
            </a:r>
            <a:r>
              <a:rPr lang="de-DE" sz="1400" dirty="0"/>
              <a:t> </a:t>
            </a:r>
            <a:r>
              <a:rPr lang="de-DE" sz="1400" dirty="0" err="1"/>
              <a:t>separately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563BA03-8A81-44D0-892A-4E8A6033E292}"/>
              </a:ext>
            </a:extLst>
          </p:cNvPr>
          <p:cNvSpPr/>
          <p:nvPr/>
        </p:nvSpPr>
        <p:spPr>
          <a:xfrm>
            <a:off x="6625181" y="1966143"/>
            <a:ext cx="433389" cy="291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557F605-28BB-477C-9221-233834BD7E59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>
            <a:off x="7058570" y="2111749"/>
            <a:ext cx="1907896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E5E92E4-5935-4CBC-98BB-C9874C896528}"/>
              </a:ext>
            </a:extLst>
          </p:cNvPr>
          <p:cNvSpPr txBox="1"/>
          <p:nvPr/>
        </p:nvSpPr>
        <p:spPr>
          <a:xfrm>
            <a:off x="9404616" y="4536608"/>
            <a:ext cx="182535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Tools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started</a:t>
            </a:r>
            <a:r>
              <a:rPr lang="de-DE" sz="1400" dirty="0"/>
              <a:t> via </a:t>
            </a:r>
            <a:r>
              <a:rPr lang="de-DE" sz="1400" dirty="0" err="1"/>
              <a:t>the</a:t>
            </a:r>
            <a:r>
              <a:rPr lang="de-DE" sz="1400" dirty="0"/>
              <a:t> „Run“ </a:t>
            </a:r>
            <a:r>
              <a:rPr lang="de-DE" sz="1400" dirty="0" err="1"/>
              <a:t>button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F547612-F360-475B-8481-6B7B28109340}"/>
              </a:ext>
            </a:extLst>
          </p:cNvPr>
          <p:cNvSpPr/>
          <p:nvPr/>
        </p:nvSpPr>
        <p:spPr>
          <a:xfrm>
            <a:off x="5163076" y="4411675"/>
            <a:ext cx="373171" cy="2663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D2DDD24-82E0-4D86-AF01-03C5F57834F0}"/>
              </a:ext>
            </a:extLst>
          </p:cNvPr>
          <p:cNvCxnSpPr>
            <a:cxnSpLocks/>
            <a:stCxn id="29" idx="1"/>
            <a:endCxn id="30" idx="6"/>
          </p:cNvCxnSpPr>
          <p:nvPr/>
        </p:nvCxnSpPr>
        <p:spPr>
          <a:xfrm flipH="1" flipV="1">
            <a:off x="5536247" y="4544837"/>
            <a:ext cx="3868369" cy="25338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1165D56-E6D6-4F1A-90FC-13B1FB0DAC1B}"/>
              </a:ext>
            </a:extLst>
          </p:cNvPr>
          <p:cNvSpPr txBox="1"/>
          <p:nvPr/>
        </p:nvSpPr>
        <p:spPr>
          <a:xfrm>
            <a:off x="679389" y="3408639"/>
            <a:ext cx="224982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Additional </a:t>
            </a:r>
            <a:r>
              <a:rPr lang="de-DE" sz="1400" dirty="0" err="1"/>
              <a:t>information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endParaRPr lang="de-DE" sz="1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0D3774D-6745-4F28-B86C-FC7D23D90069}"/>
              </a:ext>
            </a:extLst>
          </p:cNvPr>
          <p:cNvSpPr/>
          <p:nvPr/>
        </p:nvSpPr>
        <p:spPr>
          <a:xfrm>
            <a:off x="5601268" y="3313959"/>
            <a:ext cx="494612" cy="174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3D20EA2-0812-43D9-94EE-DA363E5F1F53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 flipV="1">
            <a:off x="2929213" y="3401096"/>
            <a:ext cx="2672055" cy="2691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EC8F6E2C-53E4-4F8E-A851-976150FFCF28}"/>
              </a:ext>
            </a:extLst>
          </p:cNvPr>
          <p:cNvSpPr txBox="1"/>
          <p:nvPr/>
        </p:nvSpPr>
        <p:spPr>
          <a:xfrm>
            <a:off x="7506099" y="218047"/>
            <a:ext cx="233322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Displays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active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endParaRPr lang="de-DE" sz="1400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C619F50-800E-41C3-B7D2-0BE03FDE9B8A}"/>
              </a:ext>
            </a:extLst>
          </p:cNvPr>
          <p:cNvSpPr/>
          <p:nvPr/>
        </p:nvSpPr>
        <p:spPr>
          <a:xfrm>
            <a:off x="4903682" y="1071671"/>
            <a:ext cx="840581" cy="2738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C7A7ED8-80AD-4735-94FD-E6773AEC5586}"/>
              </a:ext>
            </a:extLst>
          </p:cNvPr>
          <p:cNvCxnSpPr>
            <a:cxnSpLocks/>
            <a:stCxn id="54" idx="1"/>
            <a:endCxn id="55" idx="6"/>
          </p:cNvCxnSpPr>
          <p:nvPr/>
        </p:nvCxnSpPr>
        <p:spPr>
          <a:xfrm flipH="1">
            <a:off x="5744263" y="371936"/>
            <a:ext cx="1761836" cy="83665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A3474AD-FA4D-4B5A-A254-B2184E0EAE0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2BB8BDFD-EC02-4E47-AF77-C0EB3E20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D9A2B59F-BBAD-44B7-B379-831FE574FD85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0DAC1FB-0FDB-4BD0-B4A7-00F0CD49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4294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D5307B-8989-1841-B749-EE8278E6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4" y="536864"/>
            <a:ext cx="4798873" cy="5084985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40913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Data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conversion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4DE9DCF-76D6-472B-B642-406B63E9999D}"/>
              </a:ext>
            </a:extLst>
          </p:cNvPr>
          <p:cNvSpPr/>
          <p:nvPr/>
        </p:nvSpPr>
        <p:spPr>
          <a:xfrm>
            <a:off x="9981900" y="1879176"/>
            <a:ext cx="510540" cy="645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693285" cy="354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converter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Browse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taxonomy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b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</a:b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Choose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Tutorial: 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 the tables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Optionally: Check a manually created TaXon table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D3979B-2A23-4A7C-A2F6-66023068E607}"/>
              </a:ext>
            </a:extLst>
          </p:cNvPr>
          <p:cNvSpPr txBox="1"/>
          <p:nvPr/>
        </p:nvSpPr>
        <p:spPr>
          <a:xfrm>
            <a:off x="9842931" y="746355"/>
            <a:ext cx="168053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Check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!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CD07AFE-2A53-4E3A-8B5B-609F97D7F47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10237170" y="1054132"/>
            <a:ext cx="446028" cy="82504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806994D-D862-4650-B11A-07D638E262D7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DCDC45A-0705-416C-98D2-47E2ADC8670D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1A58A7ED-E812-4643-8F7B-B11E4637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6F109DA0-215A-4A58-886C-6E5046E6BD27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C3F1AA6D-D605-4DAC-96F1-62A5F9474D78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02CF609-A708-40A0-8B6B-F2900823997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1A8CD7F8-228F-4ACF-9CAF-60BC07433888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45DF732-8E5A-40D1-9049-4418245FDD54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6827DE14-53F8-4D7C-8A29-2B21FA73CB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6715" y="5227418"/>
            <a:ext cx="440071" cy="51251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BD52412-6071-46BC-8D58-2F28EB51DE7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0490" y="5215594"/>
            <a:ext cx="721195" cy="529712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C296FFA0-CB70-4988-9D75-ECC568AA38D7}"/>
              </a:ext>
            </a:extLst>
          </p:cNvPr>
          <p:cNvSpPr txBox="1"/>
          <p:nvPr/>
        </p:nvSpPr>
        <p:spPr>
          <a:xfrm>
            <a:off x="5144574" y="4861975"/>
            <a:ext cx="997888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3E66B9E-6E8D-4EC3-940F-1247DD688972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40C3AF26-47E2-4723-A70A-7B5CAA69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15863DEE-D5D5-4507-8F08-78404C4DC5F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8DD35AA-E27E-4902-ACA9-2B65E2C7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3590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9D2638-2080-4EDF-9B7D-23D356BD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6" y="2857057"/>
            <a:ext cx="11694908" cy="239534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C3138ED-BBB7-41F8-8BF8-81F647C45903}"/>
              </a:ext>
            </a:extLst>
          </p:cNvPr>
          <p:cNvSpPr txBox="1"/>
          <p:nvPr/>
        </p:nvSpPr>
        <p:spPr>
          <a:xfrm>
            <a:off x="962907" y="1523166"/>
            <a:ext cx="153264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72AC39F-EBEE-46C2-9022-7E84F5C864DD}"/>
              </a:ext>
            </a:extLst>
          </p:cNvPr>
          <p:cNvSpPr/>
          <p:nvPr/>
        </p:nvSpPr>
        <p:spPr>
          <a:xfrm>
            <a:off x="308077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06D814B-B2F8-4D80-9CA3-8EF63F0DD4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94663" y="2046386"/>
            <a:ext cx="1234566" cy="86350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AE99A5-FDAC-444F-96FA-0F78E0650413}"/>
              </a:ext>
            </a:extLst>
          </p:cNvPr>
          <p:cNvSpPr txBox="1"/>
          <p:nvPr/>
        </p:nvSpPr>
        <p:spPr>
          <a:xfrm>
            <a:off x="6728428" y="5599978"/>
            <a:ext cx="165357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Read </a:t>
            </a:r>
            <a:r>
              <a:rPr lang="de-DE" sz="1400" dirty="0" err="1"/>
              <a:t>abundances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DA6718C-09B0-42E2-AD0E-44D3AD9650A5}"/>
              </a:ext>
            </a:extLst>
          </p:cNvPr>
          <p:cNvSpPr/>
          <p:nvPr/>
        </p:nvSpPr>
        <p:spPr>
          <a:xfrm>
            <a:off x="6776052" y="422083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998FE2D-6101-410A-9A4F-A7BDBF85E7A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7094573" y="4391570"/>
            <a:ext cx="460641" cy="120840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E4660988-89DB-4F20-B5A7-E21434C9DBB5}"/>
              </a:ext>
            </a:extLst>
          </p:cNvPr>
          <p:cNvSpPr txBox="1"/>
          <p:nvPr/>
        </p:nvSpPr>
        <p:spPr>
          <a:xfrm>
            <a:off x="6006533" y="1745951"/>
            <a:ext cx="143483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Sample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B184B11-E170-417D-BDB1-7ABBD00C6577}"/>
              </a:ext>
            </a:extLst>
          </p:cNvPr>
          <p:cNvSpPr/>
          <p:nvPr/>
        </p:nvSpPr>
        <p:spPr>
          <a:xfrm>
            <a:off x="4730683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5CEAFB1-A1DE-41D3-91AA-6A5C489EE250}"/>
              </a:ext>
            </a:extLst>
          </p:cNvPr>
          <p:cNvCxnSpPr>
            <a:cxnSpLocks/>
            <a:stCxn id="40" idx="2"/>
            <a:endCxn id="41" idx="7"/>
          </p:cNvCxnSpPr>
          <p:nvPr/>
        </p:nvCxnSpPr>
        <p:spPr>
          <a:xfrm flipH="1">
            <a:off x="5049204" y="2053728"/>
            <a:ext cx="1674746" cy="8854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D2788E65-1636-4C90-BFB2-693B202732D8}"/>
              </a:ext>
            </a:extLst>
          </p:cNvPr>
          <p:cNvSpPr txBox="1"/>
          <p:nvPr/>
        </p:nvSpPr>
        <p:spPr>
          <a:xfrm>
            <a:off x="9267825" y="1480177"/>
            <a:ext cx="2084705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Sequences</a:t>
            </a:r>
            <a:r>
              <a:rPr lang="de-DE" sz="1400" dirty="0"/>
              <a:t> =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OTU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1A46274-9696-4D2A-B626-E89665BAA5AD}"/>
              </a:ext>
            </a:extLst>
          </p:cNvPr>
          <p:cNvSpPr/>
          <p:nvPr/>
        </p:nvSpPr>
        <p:spPr>
          <a:xfrm>
            <a:off x="9795314" y="2909958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020FBC45-FF77-4756-ACBC-80911E9551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0123532" y="2003397"/>
            <a:ext cx="186646" cy="90656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1C443EC-E7AB-4923-84A4-698EB2F290A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870E1BE9-1FDF-4828-ABE0-B7FB9089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7C12369A-EB23-4AA1-A2DD-AC9717FCE35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35CCB6D-7221-4B57-AFDE-FEC39571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758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Taxonomy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271642-C6BE-4456-9F0A-1DC37CAB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93" y="2545321"/>
            <a:ext cx="7548014" cy="287792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DDB95C-79A2-4152-9FC6-6AF12BB1BEEC}"/>
              </a:ext>
            </a:extLst>
          </p:cNvPr>
          <p:cNvSpPr txBox="1"/>
          <p:nvPr/>
        </p:nvSpPr>
        <p:spPr>
          <a:xfrm>
            <a:off x="4242384" y="1318328"/>
            <a:ext cx="213936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level</a:t>
            </a:r>
            <a:r>
              <a:rPr lang="de-DE" sz="1400" dirty="0"/>
              <a:t> </a:t>
            </a:r>
            <a:r>
              <a:rPr lang="de-DE" sz="1400" dirty="0" err="1"/>
              <a:t>column</a:t>
            </a:r>
            <a:r>
              <a:rPr lang="de-DE" sz="1400" dirty="0"/>
              <a:t>:</a:t>
            </a:r>
          </a:p>
          <a:p>
            <a:r>
              <a:rPr lang="de-DE" sz="1400" dirty="0"/>
              <a:t>Phylum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Species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B862C0C-4F11-4BDB-9B84-AF13A4EAB2B5}"/>
              </a:ext>
            </a:extLst>
          </p:cNvPr>
          <p:cNvSpPr/>
          <p:nvPr/>
        </p:nvSpPr>
        <p:spPr>
          <a:xfrm>
            <a:off x="3652655" y="2623641"/>
            <a:ext cx="373171" cy="233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33A7E9A-A712-49C8-BB96-45EBF80F27C6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3839241" y="1579938"/>
            <a:ext cx="403143" cy="104370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0283A9D-74DE-40AA-B142-38CF8EE17B74}"/>
              </a:ext>
            </a:extLst>
          </p:cNvPr>
          <p:cNvSpPr txBox="1"/>
          <p:nvPr/>
        </p:nvSpPr>
        <p:spPr>
          <a:xfrm>
            <a:off x="248323" y="1666467"/>
            <a:ext cx="1933180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CE760CC-48B8-46D2-BDC6-E122FABEB889}"/>
              </a:ext>
            </a:extLst>
          </p:cNvPr>
          <p:cNvSpPr/>
          <p:nvPr/>
        </p:nvSpPr>
        <p:spPr>
          <a:xfrm>
            <a:off x="2390044" y="264021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5755131-F875-4583-BC44-B500C20809DD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>
            <a:off x="1214913" y="2189687"/>
            <a:ext cx="1175131" cy="55054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648578F-2D4D-4105-B429-F97A67F9C87F}"/>
              </a:ext>
            </a:extLst>
          </p:cNvPr>
          <p:cNvSpPr txBox="1"/>
          <p:nvPr/>
        </p:nvSpPr>
        <p:spPr>
          <a:xfrm>
            <a:off x="8672747" y="1150725"/>
            <a:ext cx="267978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Species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consist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genus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and </a:t>
            </a:r>
            <a:r>
              <a:rPr lang="de-DE" sz="1400" dirty="0" err="1"/>
              <a:t>epithet</a:t>
            </a:r>
            <a:endParaRPr lang="de-DE" sz="1400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19BE33-D726-48BA-AE16-6D9619064203}"/>
              </a:ext>
            </a:extLst>
          </p:cNvPr>
          <p:cNvSpPr/>
          <p:nvPr/>
        </p:nvSpPr>
        <p:spPr>
          <a:xfrm>
            <a:off x="7473069" y="2777939"/>
            <a:ext cx="923452" cy="2100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513E2B-7652-46D8-BF3C-A46E5EAFA1FF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flipH="1">
            <a:off x="7934795" y="1412335"/>
            <a:ext cx="737952" cy="136560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F65B087-2B8A-46CB-9D53-E710E87E9277}"/>
              </a:ext>
            </a:extLst>
          </p:cNvPr>
          <p:cNvSpPr txBox="1"/>
          <p:nvPr/>
        </p:nvSpPr>
        <p:spPr>
          <a:xfrm>
            <a:off x="5967664" y="5591324"/>
            <a:ext cx="20428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hit</a:t>
            </a:r>
            <a:r>
              <a:rPr lang="de-DE" sz="1400" dirty="0"/>
              <a:t> </a:t>
            </a:r>
            <a:r>
              <a:rPr lang="de-DE" sz="1400" dirty="0" err="1"/>
              <a:t>similarity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B03CF19-EDF1-4849-A744-00AD5695CFD3}"/>
              </a:ext>
            </a:extLst>
          </p:cNvPr>
          <p:cNvSpPr/>
          <p:nvPr/>
        </p:nvSpPr>
        <p:spPr>
          <a:xfrm>
            <a:off x="8772842" y="4345881"/>
            <a:ext cx="314325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A72DF972-E147-478A-AC0E-8A5042BB0D6E}"/>
              </a:ext>
            </a:extLst>
          </p:cNvPr>
          <p:cNvCxnSpPr>
            <a:cxnSpLocks/>
            <a:stCxn id="40" idx="3"/>
            <a:endCxn id="41" idx="3"/>
          </p:cNvCxnSpPr>
          <p:nvPr/>
        </p:nvCxnSpPr>
        <p:spPr>
          <a:xfrm flipV="1">
            <a:off x="8010526" y="4501380"/>
            <a:ext cx="808348" cy="124383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70DBE51-B956-41E4-A234-B675C9774ADA}"/>
              </a:ext>
            </a:extLst>
          </p:cNvPr>
          <p:cNvSpPr txBox="1"/>
          <p:nvPr/>
        </p:nvSpPr>
        <p:spPr>
          <a:xfrm>
            <a:off x="10012999" y="4605413"/>
            <a:ext cx="147415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status</a:t>
            </a:r>
            <a:endParaRPr lang="de-DE" sz="14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23DD0EC-BF5B-4951-95EC-976EE3E9D283}"/>
              </a:ext>
            </a:extLst>
          </p:cNvPr>
          <p:cNvSpPr/>
          <p:nvPr/>
        </p:nvSpPr>
        <p:spPr>
          <a:xfrm>
            <a:off x="9244100" y="3305641"/>
            <a:ext cx="369324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4E8C7FEE-0CB8-4BC4-A491-A87AE4B3B0CF}"/>
              </a:ext>
            </a:extLst>
          </p:cNvPr>
          <p:cNvCxnSpPr>
            <a:cxnSpLocks/>
            <a:stCxn id="63" idx="0"/>
            <a:endCxn id="64" idx="5"/>
          </p:cNvCxnSpPr>
          <p:nvPr/>
        </p:nvCxnSpPr>
        <p:spPr>
          <a:xfrm flipH="1" flipV="1">
            <a:off x="9559338" y="3461140"/>
            <a:ext cx="1190737" cy="114427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E419BA8-D823-4DB7-8FF7-567F82F0B91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8A718520-C70F-4703-8004-84532790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9271D495-31E7-41C6-9231-D36469A1363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14FE29D-95B4-41B1-B6DC-B4CD842B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52255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1184B1-8F0C-6B42-A7F3-D2B216A3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788971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5257165" cy="48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First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indicators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_a, _b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Press „Preview“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example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run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abundance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zero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49A3CD9-EFF5-4900-9608-AB6867F3A75F}"/>
              </a:ext>
            </a:extLst>
          </p:cNvPr>
          <p:cNvSpPr/>
          <p:nvPr/>
        </p:nvSpPr>
        <p:spPr>
          <a:xfrm>
            <a:off x="7953762" y="2903223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B97539D-BB33-4092-9618-4FA9CAE6E6E3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E6B3192-26AF-4374-B207-D1E5B8D2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6F981648-7E0E-4602-A2A6-FB5AB281D7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1DD0EAE-C300-40FC-8E5C-4123003C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38059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2063</Words>
  <Application>Microsoft Macintosh PowerPoint</Application>
  <PresentationFormat>Widescreen</PresentationFormat>
  <Paragraphs>370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Arial Black</vt:lpstr>
      <vt:lpstr>Calibri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</dc:creator>
  <cp:lastModifiedBy>Till M.</cp:lastModifiedBy>
  <cp:revision>244</cp:revision>
  <dcterms:created xsi:type="dcterms:W3CDTF">2020-04-21T13:20:30Z</dcterms:created>
  <dcterms:modified xsi:type="dcterms:W3CDTF">2020-07-15T18:39:15Z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